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2"/>
  </p:sldMasterIdLst>
  <p:notesMasterIdLst>
    <p:notesMasterId r:id="rId34"/>
  </p:notesMasterIdLst>
  <p:sldIdLst>
    <p:sldId id="256" r:id="rId13"/>
    <p:sldId id="258" r:id="rId14"/>
    <p:sldId id="259" r:id="rId15"/>
    <p:sldId id="263" r:id="rId16"/>
    <p:sldId id="261" r:id="rId17"/>
    <p:sldId id="278" r:id="rId18"/>
    <p:sldId id="271" r:id="rId19"/>
    <p:sldId id="300" r:id="rId20"/>
    <p:sldId id="302" r:id="rId21"/>
    <p:sldId id="301" r:id="rId22"/>
    <p:sldId id="299" r:id="rId23"/>
    <p:sldId id="303" r:id="rId24"/>
    <p:sldId id="304" r:id="rId25"/>
    <p:sldId id="298" r:id="rId26"/>
    <p:sldId id="305" r:id="rId27"/>
    <p:sldId id="306" r:id="rId28"/>
    <p:sldId id="273" r:id="rId29"/>
    <p:sldId id="292" r:id="rId30"/>
    <p:sldId id="266" r:id="rId31"/>
    <p:sldId id="307" r:id="rId32"/>
    <p:sldId id="27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Poehlman"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7293" autoAdjust="0"/>
  </p:normalViewPr>
  <p:slideViewPr>
    <p:cSldViewPr snapToGrid="0">
      <p:cViewPr>
        <p:scale>
          <a:sx n="80" d="100"/>
          <a:sy n="80" d="100"/>
        </p:scale>
        <p:origin x="-88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6D617-F64F-4317-9C7B-6FD852236935}" type="doc">
      <dgm:prSet loTypeId="urn:microsoft.com/office/officeart/2005/8/layout/pyramid3" loCatId="pyramid" qsTypeId="urn:microsoft.com/office/officeart/2005/8/quickstyle/3d5" qsCatId="3D" csTypeId="urn:microsoft.com/office/officeart/2005/8/colors/colorful3" csCatId="colorful" phldr="1"/>
      <dgm:spPr/>
    </dgm:pt>
    <dgm:pt modelId="{163B0FFA-9646-4332-9D75-4DE16105F4B6}">
      <dgm:prSet phldrT="[Text]"/>
      <dgm:spPr/>
      <dgm:t>
        <a:bodyPr/>
        <a:lstStyle/>
        <a:p>
          <a:r>
            <a:rPr lang="en-US" dirty="0" smtClean="0"/>
            <a:t>Pedestrians/Bicyclists</a:t>
          </a:r>
          <a:endParaRPr lang="en-US" dirty="0"/>
        </a:p>
      </dgm:t>
    </dgm:pt>
    <dgm:pt modelId="{0B0F9574-CB7B-43D0-9F37-41C3B08EF9E1}" type="parTrans" cxnId="{38F14D39-AA19-4656-A8A2-42F30744C0D9}">
      <dgm:prSet/>
      <dgm:spPr/>
      <dgm:t>
        <a:bodyPr/>
        <a:lstStyle/>
        <a:p>
          <a:endParaRPr lang="en-US"/>
        </a:p>
      </dgm:t>
    </dgm:pt>
    <dgm:pt modelId="{5DA0B190-581C-4047-868F-416C2C9D3193}" type="sibTrans" cxnId="{38F14D39-AA19-4656-A8A2-42F30744C0D9}">
      <dgm:prSet/>
      <dgm:spPr/>
      <dgm:t>
        <a:bodyPr/>
        <a:lstStyle/>
        <a:p>
          <a:endParaRPr lang="en-US"/>
        </a:p>
      </dgm:t>
    </dgm:pt>
    <dgm:pt modelId="{C1A2EE5B-3CAC-4ECC-8E2D-B529EE7245C4}">
      <dgm:prSet phldrT="[Text]"/>
      <dgm:spPr/>
      <dgm:t>
        <a:bodyPr/>
        <a:lstStyle/>
        <a:p>
          <a:r>
            <a:rPr lang="en-US" dirty="0" smtClean="0"/>
            <a:t>Transit</a:t>
          </a:r>
          <a:endParaRPr lang="en-US" dirty="0"/>
        </a:p>
      </dgm:t>
    </dgm:pt>
    <dgm:pt modelId="{DEA78C59-2076-4C8A-94E6-442E2395183D}" type="parTrans" cxnId="{DB4DDC72-3F6B-4754-8956-071EBC72769C}">
      <dgm:prSet/>
      <dgm:spPr/>
      <dgm:t>
        <a:bodyPr/>
        <a:lstStyle/>
        <a:p>
          <a:endParaRPr lang="en-US"/>
        </a:p>
      </dgm:t>
    </dgm:pt>
    <dgm:pt modelId="{E7E67C77-8805-433A-9C7F-800C0F1396EF}" type="sibTrans" cxnId="{DB4DDC72-3F6B-4754-8956-071EBC72769C}">
      <dgm:prSet/>
      <dgm:spPr/>
      <dgm:t>
        <a:bodyPr/>
        <a:lstStyle/>
        <a:p>
          <a:endParaRPr lang="en-US"/>
        </a:p>
      </dgm:t>
    </dgm:pt>
    <dgm:pt modelId="{17BB38D9-1AC4-4E65-9D36-64067FE7C08C}">
      <dgm:prSet phldrT="[Text]"/>
      <dgm:spPr/>
      <dgm:t>
        <a:bodyPr/>
        <a:lstStyle/>
        <a:p>
          <a:r>
            <a:rPr lang="en-US" dirty="0" smtClean="0"/>
            <a:t>Cars</a:t>
          </a:r>
          <a:endParaRPr lang="en-US" dirty="0"/>
        </a:p>
      </dgm:t>
    </dgm:pt>
    <dgm:pt modelId="{5015182C-DF27-4322-A765-1ABEB732AB58}" type="parTrans" cxnId="{F954F160-DD64-4209-8827-A06C90B14365}">
      <dgm:prSet/>
      <dgm:spPr/>
      <dgm:t>
        <a:bodyPr/>
        <a:lstStyle/>
        <a:p>
          <a:endParaRPr lang="en-US"/>
        </a:p>
      </dgm:t>
    </dgm:pt>
    <dgm:pt modelId="{5509FBC0-383C-49FC-B444-490A15E6559A}" type="sibTrans" cxnId="{F954F160-DD64-4209-8827-A06C90B14365}">
      <dgm:prSet/>
      <dgm:spPr/>
      <dgm:t>
        <a:bodyPr/>
        <a:lstStyle/>
        <a:p>
          <a:endParaRPr lang="en-US"/>
        </a:p>
      </dgm:t>
    </dgm:pt>
    <dgm:pt modelId="{C8775BCB-7303-4422-A9B1-37758EF32585}">
      <dgm:prSet phldrT="[Text]"/>
      <dgm:spPr/>
      <dgm:t>
        <a:bodyPr/>
        <a:lstStyle/>
        <a:p>
          <a:r>
            <a:rPr lang="en-US" dirty="0" smtClean="0"/>
            <a:t>2040 Plan</a:t>
          </a:r>
          <a:endParaRPr lang="en-US" dirty="0"/>
        </a:p>
      </dgm:t>
    </dgm:pt>
    <dgm:pt modelId="{2E668CD1-61C4-4BF3-9C94-D2AC68BC47BD}" type="parTrans" cxnId="{AC62BE97-0FD1-4596-8C4C-440B2AD81E2E}">
      <dgm:prSet/>
      <dgm:spPr/>
      <dgm:t>
        <a:bodyPr/>
        <a:lstStyle/>
        <a:p>
          <a:endParaRPr lang="en-US"/>
        </a:p>
      </dgm:t>
    </dgm:pt>
    <dgm:pt modelId="{6793AA98-9727-42A2-9D1D-EE09BD38AC10}" type="sibTrans" cxnId="{AC62BE97-0FD1-4596-8C4C-440B2AD81E2E}">
      <dgm:prSet/>
      <dgm:spPr/>
      <dgm:t>
        <a:bodyPr/>
        <a:lstStyle/>
        <a:p>
          <a:endParaRPr lang="en-US"/>
        </a:p>
      </dgm:t>
    </dgm:pt>
    <dgm:pt modelId="{5352CB85-79AF-48A2-AECE-B5E817CA68F4}" type="pres">
      <dgm:prSet presAssocID="{D256D617-F64F-4317-9C7B-6FD852236935}" presName="Name0" presStyleCnt="0">
        <dgm:presLayoutVars>
          <dgm:dir/>
          <dgm:animLvl val="lvl"/>
          <dgm:resizeHandles val="exact"/>
        </dgm:presLayoutVars>
      </dgm:prSet>
      <dgm:spPr/>
    </dgm:pt>
    <dgm:pt modelId="{953BA045-6692-447F-BA7F-D8BBC055CB06}" type="pres">
      <dgm:prSet presAssocID="{163B0FFA-9646-4332-9D75-4DE16105F4B6}" presName="Name8" presStyleCnt="0"/>
      <dgm:spPr/>
    </dgm:pt>
    <dgm:pt modelId="{8621FC9D-FB54-4644-B8EF-A2EEC91D3DF8}" type="pres">
      <dgm:prSet presAssocID="{163B0FFA-9646-4332-9D75-4DE16105F4B6}" presName="level" presStyleLbl="node1" presStyleIdx="0" presStyleCnt="4">
        <dgm:presLayoutVars>
          <dgm:chMax val="1"/>
          <dgm:bulletEnabled val="1"/>
        </dgm:presLayoutVars>
      </dgm:prSet>
      <dgm:spPr/>
      <dgm:t>
        <a:bodyPr/>
        <a:lstStyle/>
        <a:p>
          <a:endParaRPr lang="en-US"/>
        </a:p>
      </dgm:t>
    </dgm:pt>
    <dgm:pt modelId="{2A689B60-246A-4F23-BF30-32756CC8A23F}" type="pres">
      <dgm:prSet presAssocID="{163B0FFA-9646-4332-9D75-4DE16105F4B6}" presName="levelTx" presStyleLbl="revTx" presStyleIdx="0" presStyleCnt="0">
        <dgm:presLayoutVars>
          <dgm:chMax val="1"/>
          <dgm:bulletEnabled val="1"/>
        </dgm:presLayoutVars>
      </dgm:prSet>
      <dgm:spPr/>
      <dgm:t>
        <a:bodyPr/>
        <a:lstStyle/>
        <a:p>
          <a:endParaRPr lang="en-US"/>
        </a:p>
      </dgm:t>
    </dgm:pt>
    <dgm:pt modelId="{0B212EED-B5E0-47B6-A239-2FABA5B0A10C}" type="pres">
      <dgm:prSet presAssocID="{C1A2EE5B-3CAC-4ECC-8E2D-B529EE7245C4}" presName="Name8" presStyleCnt="0"/>
      <dgm:spPr/>
    </dgm:pt>
    <dgm:pt modelId="{8B010549-057B-4CED-B2A6-7280F89C4624}" type="pres">
      <dgm:prSet presAssocID="{C1A2EE5B-3CAC-4ECC-8E2D-B529EE7245C4}" presName="level" presStyleLbl="node1" presStyleIdx="1" presStyleCnt="4">
        <dgm:presLayoutVars>
          <dgm:chMax val="1"/>
          <dgm:bulletEnabled val="1"/>
        </dgm:presLayoutVars>
      </dgm:prSet>
      <dgm:spPr/>
      <dgm:t>
        <a:bodyPr/>
        <a:lstStyle/>
        <a:p>
          <a:endParaRPr lang="en-US"/>
        </a:p>
      </dgm:t>
    </dgm:pt>
    <dgm:pt modelId="{0FE7A198-C489-4381-B261-F6A60F7777CA}" type="pres">
      <dgm:prSet presAssocID="{C1A2EE5B-3CAC-4ECC-8E2D-B529EE7245C4}" presName="levelTx" presStyleLbl="revTx" presStyleIdx="0" presStyleCnt="0">
        <dgm:presLayoutVars>
          <dgm:chMax val="1"/>
          <dgm:bulletEnabled val="1"/>
        </dgm:presLayoutVars>
      </dgm:prSet>
      <dgm:spPr/>
      <dgm:t>
        <a:bodyPr/>
        <a:lstStyle/>
        <a:p>
          <a:endParaRPr lang="en-US"/>
        </a:p>
      </dgm:t>
    </dgm:pt>
    <dgm:pt modelId="{9E204FDD-C172-4007-8B5F-A7C9864F1297}" type="pres">
      <dgm:prSet presAssocID="{17BB38D9-1AC4-4E65-9D36-64067FE7C08C}" presName="Name8" presStyleCnt="0"/>
      <dgm:spPr/>
    </dgm:pt>
    <dgm:pt modelId="{D94E82B5-8394-4A80-9AD1-C7E45B2F566F}" type="pres">
      <dgm:prSet presAssocID="{17BB38D9-1AC4-4E65-9D36-64067FE7C08C}" presName="level" presStyleLbl="node1" presStyleIdx="2" presStyleCnt="4">
        <dgm:presLayoutVars>
          <dgm:chMax val="1"/>
          <dgm:bulletEnabled val="1"/>
        </dgm:presLayoutVars>
      </dgm:prSet>
      <dgm:spPr/>
      <dgm:t>
        <a:bodyPr/>
        <a:lstStyle/>
        <a:p>
          <a:endParaRPr lang="en-US"/>
        </a:p>
      </dgm:t>
    </dgm:pt>
    <dgm:pt modelId="{51F10AA6-780B-49F7-B469-E9970221CEFD}" type="pres">
      <dgm:prSet presAssocID="{17BB38D9-1AC4-4E65-9D36-64067FE7C08C}" presName="levelTx" presStyleLbl="revTx" presStyleIdx="0" presStyleCnt="0">
        <dgm:presLayoutVars>
          <dgm:chMax val="1"/>
          <dgm:bulletEnabled val="1"/>
        </dgm:presLayoutVars>
      </dgm:prSet>
      <dgm:spPr/>
      <dgm:t>
        <a:bodyPr/>
        <a:lstStyle/>
        <a:p>
          <a:endParaRPr lang="en-US"/>
        </a:p>
      </dgm:t>
    </dgm:pt>
    <dgm:pt modelId="{9AB7E167-B68B-4736-8746-A9F3A50E8CA0}" type="pres">
      <dgm:prSet presAssocID="{C8775BCB-7303-4422-A9B1-37758EF32585}" presName="Name8" presStyleCnt="0"/>
      <dgm:spPr/>
    </dgm:pt>
    <dgm:pt modelId="{9264C6CF-53B0-4032-86E8-788FBA22B1A7}" type="pres">
      <dgm:prSet presAssocID="{C8775BCB-7303-4422-A9B1-37758EF32585}" presName="level" presStyleLbl="node1" presStyleIdx="3" presStyleCnt="4">
        <dgm:presLayoutVars>
          <dgm:chMax val="1"/>
          <dgm:bulletEnabled val="1"/>
        </dgm:presLayoutVars>
      </dgm:prSet>
      <dgm:spPr/>
      <dgm:t>
        <a:bodyPr/>
        <a:lstStyle/>
        <a:p>
          <a:endParaRPr lang="en-US"/>
        </a:p>
      </dgm:t>
    </dgm:pt>
    <dgm:pt modelId="{8E05A23C-25F8-4E92-8AF3-EAEEA4E7F8BE}" type="pres">
      <dgm:prSet presAssocID="{C8775BCB-7303-4422-A9B1-37758EF32585}" presName="levelTx" presStyleLbl="revTx" presStyleIdx="0" presStyleCnt="0">
        <dgm:presLayoutVars>
          <dgm:chMax val="1"/>
          <dgm:bulletEnabled val="1"/>
        </dgm:presLayoutVars>
      </dgm:prSet>
      <dgm:spPr/>
      <dgm:t>
        <a:bodyPr/>
        <a:lstStyle/>
        <a:p>
          <a:endParaRPr lang="en-US"/>
        </a:p>
      </dgm:t>
    </dgm:pt>
  </dgm:ptLst>
  <dgm:cxnLst>
    <dgm:cxn modelId="{38F14D39-AA19-4656-A8A2-42F30744C0D9}" srcId="{D256D617-F64F-4317-9C7B-6FD852236935}" destId="{163B0FFA-9646-4332-9D75-4DE16105F4B6}" srcOrd="0" destOrd="0" parTransId="{0B0F9574-CB7B-43D0-9F37-41C3B08EF9E1}" sibTransId="{5DA0B190-581C-4047-868F-416C2C9D3193}"/>
    <dgm:cxn modelId="{2C1097B7-E53D-4171-8F82-0E0C22DDEA9C}" type="presOf" srcId="{17BB38D9-1AC4-4E65-9D36-64067FE7C08C}" destId="{51F10AA6-780B-49F7-B469-E9970221CEFD}" srcOrd="1" destOrd="0" presId="urn:microsoft.com/office/officeart/2005/8/layout/pyramid3"/>
    <dgm:cxn modelId="{702027E7-30D3-48BC-897B-CDD69782A211}" type="presOf" srcId="{C1A2EE5B-3CAC-4ECC-8E2D-B529EE7245C4}" destId="{0FE7A198-C489-4381-B261-F6A60F7777CA}" srcOrd="1" destOrd="0" presId="urn:microsoft.com/office/officeart/2005/8/layout/pyramid3"/>
    <dgm:cxn modelId="{DB4DDC72-3F6B-4754-8956-071EBC72769C}" srcId="{D256D617-F64F-4317-9C7B-6FD852236935}" destId="{C1A2EE5B-3CAC-4ECC-8E2D-B529EE7245C4}" srcOrd="1" destOrd="0" parTransId="{DEA78C59-2076-4C8A-94E6-442E2395183D}" sibTransId="{E7E67C77-8805-433A-9C7F-800C0F1396EF}"/>
    <dgm:cxn modelId="{F954F160-DD64-4209-8827-A06C90B14365}" srcId="{D256D617-F64F-4317-9C7B-6FD852236935}" destId="{17BB38D9-1AC4-4E65-9D36-64067FE7C08C}" srcOrd="2" destOrd="0" parTransId="{5015182C-DF27-4322-A765-1ABEB732AB58}" sibTransId="{5509FBC0-383C-49FC-B444-490A15E6559A}"/>
    <dgm:cxn modelId="{DD79D12D-D1BA-4F02-9E2E-A40BF67F4F02}" type="presOf" srcId="{C1A2EE5B-3CAC-4ECC-8E2D-B529EE7245C4}" destId="{8B010549-057B-4CED-B2A6-7280F89C4624}" srcOrd="0" destOrd="0" presId="urn:microsoft.com/office/officeart/2005/8/layout/pyramid3"/>
    <dgm:cxn modelId="{16C7ACA9-8541-4188-A686-1B7BA60B7D3D}" type="presOf" srcId="{C8775BCB-7303-4422-A9B1-37758EF32585}" destId="{9264C6CF-53B0-4032-86E8-788FBA22B1A7}" srcOrd="0" destOrd="0" presId="urn:microsoft.com/office/officeart/2005/8/layout/pyramid3"/>
    <dgm:cxn modelId="{AC62BE97-0FD1-4596-8C4C-440B2AD81E2E}" srcId="{D256D617-F64F-4317-9C7B-6FD852236935}" destId="{C8775BCB-7303-4422-A9B1-37758EF32585}" srcOrd="3" destOrd="0" parTransId="{2E668CD1-61C4-4BF3-9C94-D2AC68BC47BD}" sibTransId="{6793AA98-9727-42A2-9D1D-EE09BD38AC10}"/>
    <dgm:cxn modelId="{364303B9-CFBE-4896-B440-211C98820130}" type="presOf" srcId="{17BB38D9-1AC4-4E65-9D36-64067FE7C08C}" destId="{D94E82B5-8394-4A80-9AD1-C7E45B2F566F}" srcOrd="0" destOrd="0" presId="urn:microsoft.com/office/officeart/2005/8/layout/pyramid3"/>
    <dgm:cxn modelId="{C30CCD44-BA80-415B-8462-298803A8C221}" type="presOf" srcId="{163B0FFA-9646-4332-9D75-4DE16105F4B6}" destId="{8621FC9D-FB54-4644-B8EF-A2EEC91D3DF8}" srcOrd="0" destOrd="0" presId="urn:microsoft.com/office/officeart/2005/8/layout/pyramid3"/>
    <dgm:cxn modelId="{36870F8C-8F71-46AA-95F4-BAFB6FC23846}" type="presOf" srcId="{C8775BCB-7303-4422-A9B1-37758EF32585}" destId="{8E05A23C-25F8-4E92-8AF3-EAEEA4E7F8BE}" srcOrd="1" destOrd="0" presId="urn:microsoft.com/office/officeart/2005/8/layout/pyramid3"/>
    <dgm:cxn modelId="{C059CE91-25F8-4E93-9493-E28EEA340BB2}" type="presOf" srcId="{D256D617-F64F-4317-9C7B-6FD852236935}" destId="{5352CB85-79AF-48A2-AECE-B5E817CA68F4}" srcOrd="0" destOrd="0" presId="urn:microsoft.com/office/officeart/2005/8/layout/pyramid3"/>
    <dgm:cxn modelId="{4416FB76-090E-4058-ACBF-692026A11DF2}" type="presOf" srcId="{163B0FFA-9646-4332-9D75-4DE16105F4B6}" destId="{2A689B60-246A-4F23-BF30-32756CC8A23F}" srcOrd="1" destOrd="0" presId="urn:microsoft.com/office/officeart/2005/8/layout/pyramid3"/>
    <dgm:cxn modelId="{E80E84DC-6B8D-4567-BADD-97494D5639B5}" type="presParOf" srcId="{5352CB85-79AF-48A2-AECE-B5E817CA68F4}" destId="{953BA045-6692-447F-BA7F-D8BBC055CB06}" srcOrd="0" destOrd="0" presId="urn:microsoft.com/office/officeart/2005/8/layout/pyramid3"/>
    <dgm:cxn modelId="{408980EC-D64B-4142-9C6E-65FBF8828528}" type="presParOf" srcId="{953BA045-6692-447F-BA7F-D8BBC055CB06}" destId="{8621FC9D-FB54-4644-B8EF-A2EEC91D3DF8}" srcOrd="0" destOrd="0" presId="urn:microsoft.com/office/officeart/2005/8/layout/pyramid3"/>
    <dgm:cxn modelId="{EB2B1812-2F9E-4FAA-990E-954B3F0614D5}" type="presParOf" srcId="{953BA045-6692-447F-BA7F-D8BBC055CB06}" destId="{2A689B60-246A-4F23-BF30-32756CC8A23F}" srcOrd="1" destOrd="0" presId="urn:microsoft.com/office/officeart/2005/8/layout/pyramid3"/>
    <dgm:cxn modelId="{51D3648D-08A4-4E22-A896-BE9F7A2148A3}" type="presParOf" srcId="{5352CB85-79AF-48A2-AECE-B5E817CA68F4}" destId="{0B212EED-B5E0-47B6-A239-2FABA5B0A10C}" srcOrd="1" destOrd="0" presId="urn:microsoft.com/office/officeart/2005/8/layout/pyramid3"/>
    <dgm:cxn modelId="{C9B6D16D-3021-464C-9A5A-65BACA0709AF}" type="presParOf" srcId="{0B212EED-B5E0-47B6-A239-2FABA5B0A10C}" destId="{8B010549-057B-4CED-B2A6-7280F89C4624}" srcOrd="0" destOrd="0" presId="urn:microsoft.com/office/officeart/2005/8/layout/pyramid3"/>
    <dgm:cxn modelId="{AAD40CFD-4CC3-4D2D-A77B-54E2D3815774}" type="presParOf" srcId="{0B212EED-B5E0-47B6-A239-2FABA5B0A10C}" destId="{0FE7A198-C489-4381-B261-F6A60F7777CA}" srcOrd="1" destOrd="0" presId="urn:microsoft.com/office/officeart/2005/8/layout/pyramid3"/>
    <dgm:cxn modelId="{294AD00C-ED49-4604-8F75-7F1621621D44}" type="presParOf" srcId="{5352CB85-79AF-48A2-AECE-B5E817CA68F4}" destId="{9E204FDD-C172-4007-8B5F-A7C9864F1297}" srcOrd="2" destOrd="0" presId="urn:microsoft.com/office/officeart/2005/8/layout/pyramid3"/>
    <dgm:cxn modelId="{A16B25A4-028C-428F-9EC8-053AEC22ACA4}" type="presParOf" srcId="{9E204FDD-C172-4007-8B5F-A7C9864F1297}" destId="{D94E82B5-8394-4A80-9AD1-C7E45B2F566F}" srcOrd="0" destOrd="0" presId="urn:microsoft.com/office/officeart/2005/8/layout/pyramid3"/>
    <dgm:cxn modelId="{4ABE13DB-A0DA-4C8D-95B9-2A95BC77FE99}" type="presParOf" srcId="{9E204FDD-C172-4007-8B5F-A7C9864F1297}" destId="{51F10AA6-780B-49F7-B469-E9970221CEFD}" srcOrd="1" destOrd="0" presId="urn:microsoft.com/office/officeart/2005/8/layout/pyramid3"/>
    <dgm:cxn modelId="{AC816205-E66B-4518-AA60-AB8006F6C826}" type="presParOf" srcId="{5352CB85-79AF-48A2-AECE-B5E817CA68F4}" destId="{9AB7E167-B68B-4736-8746-A9F3A50E8CA0}" srcOrd="3" destOrd="0" presId="urn:microsoft.com/office/officeart/2005/8/layout/pyramid3"/>
    <dgm:cxn modelId="{9B670F02-5478-4DD9-B8E3-4C8F035CA40C}" type="presParOf" srcId="{9AB7E167-B68B-4736-8746-A9F3A50E8CA0}" destId="{9264C6CF-53B0-4032-86E8-788FBA22B1A7}" srcOrd="0" destOrd="0" presId="urn:microsoft.com/office/officeart/2005/8/layout/pyramid3"/>
    <dgm:cxn modelId="{9F3304F6-7666-4F21-9E92-1504A2A07105}" type="presParOf" srcId="{9AB7E167-B68B-4736-8746-A9F3A50E8CA0}" destId="{8E05A23C-25F8-4E92-8AF3-EAEEA4E7F8BE}"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C85E0A-5223-4D26-993C-2164AE37A99B}"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C5EA96B0-D26C-4A89-BB6B-33B381AA1CA5}">
      <dgm:prSet phldrT="[Text]"/>
      <dgm:spPr/>
      <dgm:t>
        <a:bodyPr/>
        <a:lstStyle/>
        <a:p>
          <a:r>
            <a:rPr lang="en-US" dirty="0" smtClean="0"/>
            <a:t>Feb.</a:t>
          </a:r>
          <a:endParaRPr lang="en-US" dirty="0"/>
        </a:p>
      </dgm:t>
    </dgm:pt>
    <dgm:pt modelId="{67DFEB08-AAC8-41CA-BCEC-5DC3221842C0}" type="parTrans" cxnId="{6328E92D-5EDF-4EC6-BCCB-0B9DEA8215CF}">
      <dgm:prSet/>
      <dgm:spPr/>
      <dgm:t>
        <a:bodyPr/>
        <a:lstStyle/>
        <a:p>
          <a:endParaRPr lang="en-US"/>
        </a:p>
      </dgm:t>
    </dgm:pt>
    <dgm:pt modelId="{98683C99-9FB0-488F-9561-101D1548944A}" type="sibTrans" cxnId="{6328E92D-5EDF-4EC6-BCCB-0B9DEA8215CF}">
      <dgm:prSet/>
      <dgm:spPr/>
      <dgm:t>
        <a:bodyPr/>
        <a:lstStyle/>
        <a:p>
          <a:endParaRPr lang="en-US"/>
        </a:p>
      </dgm:t>
    </dgm:pt>
    <dgm:pt modelId="{F944C95A-E2B8-41EB-8316-167BCCEA5131}">
      <dgm:prSet phldrT="[Text]"/>
      <dgm:spPr/>
      <dgm:t>
        <a:bodyPr/>
        <a:lstStyle/>
        <a:p>
          <a:r>
            <a:rPr lang="en-US" dirty="0" smtClean="0"/>
            <a:t>Finalize Chapters</a:t>
          </a:r>
          <a:endParaRPr lang="en-US" dirty="0"/>
        </a:p>
      </dgm:t>
    </dgm:pt>
    <dgm:pt modelId="{ECFE809D-D3E0-45E4-9BDA-F00B52DB712E}" type="parTrans" cxnId="{3DA23142-0A47-425D-A7FB-4C8CFF82F90B}">
      <dgm:prSet/>
      <dgm:spPr/>
      <dgm:t>
        <a:bodyPr/>
        <a:lstStyle/>
        <a:p>
          <a:endParaRPr lang="en-US"/>
        </a:p>
      </dgm:t>
    </dgm:pt>
    <dgm:pt modelId="{8236E3C5-40B1-4470-A5C2-A8DA3E427A60}" type="sibTrans" cxnId="{3DA23142-0A47-425D-A7FB-4C8CFF82F90B}">
      <dgm:prSet/>
      <dgm:spPr/>
      <dgm:t>
        <a:bodyPr/>
        <a:lstStyle/>
        <a:p>
          <a:endParaRPr lang="en-US"/>
        </a:p>
      </dgm:t>
    </dgm:pt>
    <dgm:pt modelId="{DD9FA754-FA8D-431A-938A-0DFB0187B27A}">
      <dgm:prSet phldrT="[Text]"/>
      <dgm:spPr/>
      <dgm:t>
        <a:bodyPr/>
        <a:lstStyle/>
        <a:p>
          <a:r>
            <a:rPr lang="en-US" dirty="0" smtClean="0"/>
            <a:t>Production</a:t>
          </a:r>
          <a:endParaRPr lang="en-US" dirty="0"/>
        </a:p>
      </dgm:t>
    </dgm:pt>
    <dgm:pt modelId="{38539470-462D-49DC-8D2A-B5835989BC72}" type="parTrans" cxnId="{ABE3CB86-91A3-4931-B80A-67ACECA20348}">
      <dgm:prSet/>
      <dgm:spPr/>
      <dgm:t>
        <a:bodyPr/>
        <a:lstStyle/>
        <a:p>
          <a:endParaRPr lang="en-US"/>
        </a:p>
      </dgm:t>
    </dgm:pt>
    <dgm:pt modelId="{C3CBC157-835A-400B-96A0-D141DB3854C9}" type="sibTrans" cxnId="{ABE3CB86-91A3-4931-B80A-67ACECA20348}">
      <dgm:prSet/>
      <dgm:spPr/>
      <dgm:t>
        <a:bodyPr/>
        <a:lstStyle/>
        <a:p>
          <a:endParaRPr lang="en-US"/>
        </a:p>
      </dgm:t>
    </dgm:pt>
    <dgm:pt modelId="{FEA86994-3542-4301-9B8F-51595E015912}">
      <dgm:prSet phldrT="[Text]"/>
      <dgm:spPr/>
      <dgm:t>
        <a:bodyPr/>
        <a:lstStyle/>
        <a:p>
          <a:r>
            <a:rPr lang="en-US" dirty="0" smtClean="0"/>
            <a:t>March</a:t>
          </a:r>
          <a:endParaRPr lang="en-US" dirty="0"/>
        </a:p>
      </dgm:t>
    </dgm:pt>
    <dgm:pt modelId="{375167FF-0304-4970-9A46-2359869ADC9A}" type="parTrans" cxnId="{02397436-07E6-48D5-A500-25EC39089750}">
      <dgm:prSet/>
      <dgm:spPr/>
      <dgm:t>
        <a:bodyPr/>
        <a:lstStyle/>
        <a:p>
          <a:endParaRPr lang="en-US"/>
        </a:p>
      </dgm:t>
    </dgm:pt>
    <dgm:pt modelId="{F34B7F30-9E00-4ADF-B198-11C62335144F}" type="sibTrans" cxnId="{02397436-07E6-48D5-A500-25EC39089750}">
      <dgm:prSet/>
      <dgm:spPr/>
      <dgm:t>
        <a:bodyPr/>
        <a:lstStyle/>
        <a:p>
          <a:endParaRPr lang="en-US"/>
        </a:p>
      </dgm:t>
    </dgm:pt>
    <dgm:pt modelId="{B5F7934F-BE82-4AF0-BEE2-AA0B1BB15BD9}">
      <dgm:prSet phldrT="[Text]"/>
      <dgm:spPr/>
      <dgm:t>
        <a:bodyPr/>
        <a:lstStyle/>
        <a:p>
          <a:r>
            <a:rPr lang="en-US" dirty="0" smtClean="0"/>
            <a:t>Advisory Committee Review (email)</a:t>
          </a:r>
          <a:endParaRPr lang="en-US" dirty="0"/>
        </a:p>
      </dgm:t>
    </dgm:pt>
    <dgm:pt modelId="{AFCD86A6-D515-4DDE-A97E-311D71D74C20}" type="parTrans" cxnId="{F6EB60D5-F732-48D7-882B-F22FD918CEBD}">
      <dgm:prSet/>
      <dgm:spPr/>
      <dgm:t>
        <a:bodyPr/>
        <a:lstStyle/>
        <a:p>
          <a:endParaRPr lang="en-US"/>
        </a:p>
      </dgm:t>
    </dgm:pt>
    <dgm:pt modelId="{FA10B55D-CEE1-4400-8889-D7AB6F2C9BDE}" type="sibTrans" cxnId="{F6EB60D5-F732-48D7-882B-F22FD918CEBD}">
      <dgm:prSet/>
      <dgm:spPr/>
      <dgm:t>
        <a:bodyPr/>
        <a:lstStyle/>
        <a:p>
          <a:endParaRPr lang="en-US"/>
        </a:p>
      </dgm:t>
    </dgm:pt>
    <dgm:pt modelId="{17BE5A17-7166-42F9-817C-0D406BFA002C}">
      <dgm:prSet phldrT="[Text]"/>
      <dgm:spPr/>
      <dgm:t>
        <a:bodyPr/>
        <a:lstStyle/>
        <a:p>
          <a:r>
            <a:rPr lang="en-US" dirty="0" smtClean="0"/>
            <a:t>Final Edits</a:t>
          </a:r>
          <a:endParaRPr lang="en-US" dirty="0"/>
        </a:p>
      </dgm:t>
    </dgm:pt>
    <dgm:pt modelId="{5564092C-36F7-468B-BF58-51422E9D8031}" type="parTrans" cxnId="{4297B58E-171D-4E78-98B1-F7614F32C7D1}">
      <dgm:prSet/>
      <dgm:spPr/>
      <dgm:t>
        <a:bodyPr/>
        <a:lstStyle/>
        <a:p>
          <a:endParaRPr lang="en-US"/>
        </a:p>
      </dgm:t>
    </dgm:pt>
    <dgm:pt modelId="{4B0FB34B-CF62-42CF-BD68-64B80711B008}" type="sibTrans" cxnId="{4297B58E-171D-4E78-98B1-F7614F32C7D1}">
      <dgm:prSet/>
      <dgm:spPr/>
      <dgm:t>
        <a:bodyPr/>
        <a:lstStyle/>
        <a:p>
          <a:endParaRPr lang="en-US"/>
        </a:p>
      </dgm:t>
    </dgm:pt>
    <dgm:pt modelId="{CF226CCA-BF82-4D3E-A30A-CEA1FC5467E7}">
      <dgm:prSet phldrT="[Text]"/>
      <dgm:spPr/>
      <dgm:t>
        <a:bodyPr/>
        <a:lstStyle/>
        <a:p>
          <a:r>
            <a:rPr lang="en-US" dirty="0" smtClean="0"/>
            <a:t>April</a:t>
          </a:r>
          <a:endParaRPr lang="en-US" dirty="0"/>
        </a:p>
      </dgm:t>
    </dgm:pt>
    <dgm:pt modelId="{8600962F-F53E-4A0B-9CDD-828B9C9436D3}" type="parTrans" cxnId="{0A89AF94-493D-4001-8FE0-38B7E85691EC}">
      <dgm:prSet/>
      <dgm:spPr/>
      <dgm:t>
        <a:bodyPr/>
        <a:lstStyle/>
        <a:p>
          <a:endParaRPr lang="en-US"/>
        </a:p>
      </dgm:t>
    </dgm:pt>
    <dgm:pt modelId="{0EE7A18D-5776-4023-9413-59BFBE594177}" type="sibTrans" cxnId="{0A89AF94-493D-4001-8FE0-38B7E85691EC}">
      <dgm:prSet/>
      <dgm:spPr/>
      <dgm:t>
        <a:bodyPr/>
        <a:lstStyle/>
        <a:p>
          <a:endParaRPr lang="en-US"/>
        </a:p>
      </dgm:t>
    </dgm:pt>
    <dgm:pt modelId="{E02F0E6D-1AF9-4B01-9E69-13A1B9E8A404}">
      <dgm:prSet phldrT="[Text]"/>
      <dgm:spPr/>
      <dgm:t>
        <a:bodyPr/>
        <a:lstStyle/>
        <a:p>
          <a:r>
            <a:rPr lang="en-US" dirty="0" smtClean="0"/>
            <a:t>Sept</a:t>
          </a:r>
          <a:endParaRPr lang="en-US" dirty="0"/>
        </a:p>
      </dgm:t>
    </dgm:pt>
    <dgm:pt modelId="{75D35302-0FCF-457D-915B-B6FE3B18A3D7}" type="parTrans" cxnId="{38A74440-2D9E-4A67-93CC-6EA01D33ACD1}">
      <dgm:prSet/>
      <dgm:spPr/>
      <dgm:t>
        <a:bodyPr/>
        <a:lstStyle/>
        <a:p>
          <a:endParaRPr lang="en-US"/>
        </a:p>
      </dgm:t>
    </dgm:pt>
    <dgm:pt modelId="{05DB9E95-23EE-47C8-B9EA-A7AAB954D67C}" type="sibTrans" cxnId="{38A74440-2D9E-4A67-93CC-6EA01D33ACD1}">
      <dgm:prSet/>
      <dgm:spPr/>
      <dgm:t>
        <a:bodyPr/>
        <a:lstStyle/>
        <a:p>
          <a:endParaRPr lang="en-US"/>
        </a:p>
      </dgm:t>
    </dgm:pt>
    <dgm:pt modelId="{12857F45-7D98-42A5-B555-3B858BBAD95E}">
      <dgm:prSet phldrT="[Text]"/>
      <dgm:spPr/>
      <dgm:t>
        <a:bodyPr/>
        <a:lstStyle/>
        <a:p>
          <a:r>
            <a:rPr lang="en-US" dirty="0" smtClean="0"/>
            <a:t>Start 6 Month Mandatory Review</a:t>
          </a:r>
          <a:endParaRPr lang="en-US" dirty="0"/>
        </a:p>
      </dgm:t>
    </dgm:pt>
    <dgm:pt modelId="{F7B935CB-3BF6-464B-8DC5-06F71A2ED0D2}" type="parTrans" cxnId="{EAF1837A-506C-4E19-B36D-310B8009CFA7}">
      <dgm:prSet/>
      <dgm:spPr/>
      <dgm:t>
        <a:bodyPr/>
        <a:lstStyle/>
        <a:p>
          <a:endParaRPr lang="en-US"/>
        </a:p>
      </dgm:t>
    </dgm:pt>
    <dgm:pt modelId="{20F84164-A3E4-4F09-B267-6D90F5043B70}" type="sibTrans" cxnId="{EAF1837A-506C-4E19-B36D-310B8009CFA7}">
      <dgm:prSet/>
      <dgm:spPr/>
      <dgm:t>
        <a:bodyPr/>
        <a:lstStyle/>
        <a:p>
          <a:endParaRPr lang="en-US"/>
        </a:p>
      </dgm:t>
    </dgm:pt>
    <dgm:pt modelId="{D5CF8D16-96C5-4D77-90B1-99077163DA62}">
      <dgm:prSet phldrT="[Text]"/>
      <dgm:spPr/>
      <dgm:t>
        <a:bodyPr/>
        <a:lstStyle/>
        <a:p>
          <a:r>
            <a:rPr lang="en-US" dirty="0" smtClean="0"/>
            <a:t>Open House</a:t>
          </a:r>
          <a:endParaRPr lang="en-US" dirty="0"/>
        </a:p>
      </dgm:t>
    </dgm:pt>
    <dgm:pt modelId="{1EC17B91-A93D-4AB6-A928-9F2479EA4663}" type="parTrans" cxnId="{3C6D0100-8931-4182-B990-96AE8590811C}">
      <dgm:prSet/>
      <dgm:spPr/>
      <dgm:t>
        <a:bodyPr/>
        <a:lstStyle/>
        <a:p>
          <a:endParaRPr lang="en-US"/>
        </a:p>
      </dgm:t>
    </dgm:pt>
    <dgm:pt modelId="{6647670F-E87C-4032-B172-42A5BA3CB3DB}" type="sibTrans" cxnId="{3C6D0100-8931-4182-B990-96AE8590811C}">
      <dgm:prSet/>
      <dgm:spPr/>
      <dgm:t>
        <a:bodyPr/>
        <a:lstStyle/>
        <a:p>
          <a:endParaRPr lang="en-US"/>
        </a:p>
      </dgm:t>
    </dgm:pt>
    <dgm:pt modelId="{A418152B-12DA-4260-AD8B-2DD2C4994BD4}">
      <dgm:prSet/>
      <dgm:spPr/>
      <dgm:t>
        <a:bodyPr/>
        <a:lstStyle/>
        <a:p>
          <a:r>
            <a:rPr lang="en-US" dirty="0" smtClean="0"/>
            <a:t>Close 6 Month Mandatory Review</a:t>
          </a:r>
          <a:endParaRPr lang="en-US" dirty="0"/>
        </a:p>
      </dgm:t>
    </dgm:pt>
    <dgm:pt modelId="{6C28D8BE-EC95-486C-9CC6-EC4586806366}" type="parTrans" cxnId="{D864D84B-B8E2-423C-8978-DAF01649350D}">
      <dgm:prSet/>
      <dgm:spPr/>
      <dgm:t>
        <a:bodyPr/>
        <a:lstStyle/>
        <a:p>
          <a:endParaRPr lang="en-US"/>
        </a:p>
      </dgm:t>
    </dgm:pt>
    <dgm:pt modelId="{CDD384C7-0C11-4804-B449-9398ED7FBB70}" type="sibTrans" cxnId="{D864D84B-B8E2-423C-8978-DAF01649350D}">
      <dgm:prSet/>
      <dgm:spPr/>
      <dgm:t>
        <a:bodyPr/>
        <a:lstStyle/>
        <a:p>
          <a:endParaRPr lang="en-US"/>
        </a:p>
      </dgm:t>
    </dgm:pt>
    <dgm:pt modelId="{16B92893-E0D8-4DFA-B92F-9EBBA0CDF3B3}">
      <dgm:prSet/>
      <dgm:spPr/>
      <dgm:t>
        <a:bodyPr/>
        <a:lstStyle/>
        <a:p>
          <a:r>
            <a:rPr lang="en-US" dirty="0" smtClean="0"/>
            <a:t>Public Hearing</a:t>
          </a:r>
          <a:endParaRPr lang="en-US" dirty="0"/>
        </a:p>
      </dgm:t>
    </dgm:pt>
    <dgm:pt modelId="{4F1674C9-44D5-4C66-93CA-D5364223C7F3}" type="parTrans" cxnId="{8BA2AC1E-17D9-44B0-B4C2-FEAD529C35D7}">
      <dgm:prSet/>
      <dgm:spPr/>
      <dgm:t>
        <a:bodyPr/>
        <a:lstStyle/>
        <a:p>
          <a:endParaRPr lang="en-US"/>
        </a:p>
      </dgm:t>
    </dgm:pt>
    <dgm:pt modelId="{C72B5D94-51F7-4E59-BA70-3E5B9CF9C70A}" type="sibTrans" cxnId="{8BA2AC1E-17D9-44B0-B4C2-FEAD529C35D7}">
      <dgm:prSet/>
      <dgm:spPr/>
      <dgm:t>
        <a:bodyPr/>
        <a:lstStyle/>
        <a:p>
          <a:endParaRPr lang="en-US"/>
        </a:p>
      </dgm:t>
    </dgm:pt>
    <dgm:pt modelId="{26514BB2-5E90-43CF-B20D-F4EBBF65E8ED}">
      <dgm:prSet/>
      <dgm:spPr/>
      <dgm:t>
        <a:bodyPr/>
        <a:lstStyle/>
        <a:p>
          <a:r>
            <a:rPr lang="en-US" dirty="0" smtClean="0"/>
            <a:t>Plan Adoption</a:t>
          </a:r>
          <a:endParaRPr lang="en-US" dirty="0"/>
        </a:p>
      </dgm:t>
    </dgm:pt>
    <dgm:pt modelId="{FAB736B3-E9D3-403F-A72D-0D6254F3D0CA}" type="parTrans" cxnId="{B2CDE44A-D37E-4E28-BA57-0AB7A3343E9C}">
      <dgm:prSet/>
      <dgm:spPr/>
      <dgm:t>
        <a:bodyPr/>
        <a:lstStyle/>
        <a:p>
          <a:endParaRPr lang="en-US"/>
        </a:p>
      </dgm:t>
    </dgm:pt>
    <dgm:pt modelId="{6576E26B-A749-4C73-8D14-C22BB1719AE3}" type="sibTrans" cxnId="{B2CDE44A-D37E-4E28-BA57-0AB7A3343E9C}">
      <dgm:prSet/>
      <dgm:spPr/>
      <dgm:t>
        <a:bodyPr/>
        <a:lstStyle/>
        <a:p>
          <a:endParaRPr lang="en-US"/>
        </a:p>
      </dgm:t>
    </dgm:pt>
    <dgm:pt modelId="{AC79B64A-1FFB-443C-904A-9501A8899776}">
      <dgm:prSet phldrT="[Text]"/>
      <dgm:spPr/>
      <dgm:t>
        <a:bodyPr/>
        <a:lstStyle/>
        <a:p>
          <a:r>
            <a:rPr lang="en-US" dirty="0" smtClean="0"/>
            <a:t>Work session with Planning </a:t>
          </a:r>
          <a:r>
            <a:rPr lang="en-US" smtClean="0"/>
            <a:t>Commission and City </a:t>
          </a:r>
          <a:r>
            <a:rPr lang="en-US" dirty="0" smtClean="0"/>
            <a:t>Council</a:t>
          </a:r>
          <a:endParaRPr lang="en-US" dirty="0"/>
        </a:p>
      </dgm:t>
    </dgm:pt>
    <dgm:pt modelId="{388BA883-9894-4543-A928-5C6D173732DE}" type="parTrans" cxnId="{505CB6A0-C917-49D2-A133-6C217A4A73B0}">
      <dgm:prSet/>
      <dgm:spPr/>
    </dgm:pt>
    <dgm:pt modelId="{1546ECE6-A497-4E4D-9118-9492ED44E38D}" type="sibTrans" cxnId="{505CB6A0-C917-49D2-A133-6C217A4A73B0}">
      <dgm:prSet/>
      <dgm:spPr/>
    </dgm:pt>
    <dgm:pt modelId="{72ACB483-3399-4CE5-8FBD-08C8371C1EF6}" type="pres">
      <dgm:prSet presAssocID="{49C85E0A-5223-4D26-993C-2164AE37A99B}" presName="linearFlow" presStyleCnt="0">
        <dgm:presLayoutVars>
          <dgm:dir/>
          <dgm:animLvl val="lvl"/>
          <dgm:resizeHandles val="exact"/>
        </dgm:presLayoutVars>
      </dgm:prSet>
      <dgm:spPr/>
      <dgm:t>
        <a:bodyPr/>
        <a:lstStyle/>
        <a:p>
          <a:endParaRPr lang="en-US"/>
        </a:p>
      </dgm:t>
    </dgm:pt>
    <dgm:pt modelId="{C5FB61C8-A4AC-4921-AFDD-6DEE8AA82F94}" type="pres">
      <dgm:prSet presAssocID="{C5EA96B0-D26C-4A89-BB6B-33B381AA1CA5}" presName="composite" presStyleCnt="0"/>
      <dgm:spPr/>
    </dgm:pt>
    <dgm:pt modelId="{C8C5113F-E0DB-4FD1-A0B3-19A637C4C031}" type="pres">
      <dgm:prSet presAssocID="{C5EA96B0-D26C-4A89-BB6B-33B381AA1CA5}" presName="parentText" presStyleLbl="alignNode1" presStyleIdx="0" presStyleCnt="4">
        <dgm:presLayoutVars>
          <dgm:chMax val="1"/>
          <dgm:bulletEnabled val="1"/>
        </dgm:presLayoutVars>
      </dgm:prSet>
      <dgm:spPr/>
      <dgm:t>
        <a:bodyPr/>
        <a:lstStyle/>
        <a:p>
          <a:endParaRPr lang="en-US"/>
        </a:p>
      </dgm:t>
    </dgm:pt>
    <dgm:pt modelId="{B763BC88-BF9D-4B51-8EAA-CEA4C9ACE6DD}" type="pres">
      <dgm:prSet presAssocID="{C5EA96B0-D26C-4A89-BB6B-33B381AA1CA5}" presName="descendantText" presStyleLbl="alignAcc1" presStyleIdx="0" presStyleCnt="4">
        <dgm:presLayoutVars>
          <dgm:bulletEnabled val="1"/>
        </dgm:presLayoutVars>
      </dgm:prSet>
      <dgm:spPr/>
      <dgm:t>
        <a:bodyPr/>
        <a:lstStyle/>
        <a:p>
          <a:endParaRPr lang="en-US"/>
        </a:p>
      </dgm:t>
    </dgm:pt>
    <dgm:pt modelId="{DA0E64F5-5C28-40DF-8EAF-1BF87047B07F}" type="pres">
      <dgm:prSet presAssocID="{98683C99-9FB0-488F-9561-101D1548944A}" presName="sp" presStyleCnt="0"/>
      <dgm:spPr/>
    </dgm:pt>
    <dgm:pt modelId="{3EE23A09-F2ED-4941-9566-05211BB3B968}" type="pres">
      <dgm:prSet presAssocID="{FEA86994-3542-4301-9B8F-51595E015912}" presName="composite" presStyleCnt="0"/>
      <dgm:spPr/>
    </dgm:pt>
    <dgm:pt modelId="{FA7F9962-D121-4F6A-BA70-52D895F6014A}" type="pres">
      <dgm:prSet presAssocID="{FEA86994-3542-4301-9B8F-51595E015912}" presName="parentText" presStyleLbl="alignNode1" presStyleIdx="1" presStyleCnt="4">
        <dgm:presLayoutVars>
          <dgm:chMax val="1"/>
          <dgm:bulletEnabled val="1"/>
        </dgm:presLayoutVars>
      </dgm:prSet>
      <dgm:spPr/>
      <dgm:t>
        <a:bodyPr/>
        <a:lstStyle/>
        <a:p>
          <a:endParaRPr lang="en-US"/>
        </a:p>
      </dgm:t>
    </dgm:pt>
    <dgm:pt modelId="{D575699F-4F2C-41B6-A8CB-55C27CA5AD70}" type="pres">
      <dgm:prSet presAssocID="{FEA86994-3542-4301-9B8F-51595E015912}" presName="descendantText" presStyleLbl="alignAcc1" presStyleIdx="1" presStyleCnt="4">
        <dgm:presLayoutVars>
          <dgm:bulletEnabled val="1"/>
        </dgm:presLayoutVars>
      </dgm:prSet>
      <dgm:spPr/>
      <dgm:t>
        <a:bodyPr/>
        <a:lstStyle/>
        <a:p>
          <a:endParaRPr lang="en-US"/>
        </a:p>
      </dgm:t>
    </dgm:pt>
    <dgm:pt modelId="{94C75007-0686-4787-B7AF-83143BD6E83B}" type="pres">
      <dgm:prSet presAssocID="{F34B7F30-9E00-4ADF-B198-11C62335144F}" presName="sp" presStyleCnt="0"/>
      <dgm:spPr/>
    </dgm:pt>
    <dgm:pt modelId="{B282D0BF-D0CB-4071-BD23-C791CE640457}" type="pres">
      <dgm:prSet presAssocID="{CF226CCA-BF82-4D3E-A30A-CEA1FC5467E7}" presName="composite" presStyleCnt="0"/>
      <dgm:spPr/>
    </dgm:pt>
    <dgm:pt modelId="{1A7DBF00-B06D-4E87-8019-66D72F17BE32}" type="pres">
      <dgm:prSet presAssocID="{CF226CCA-BF82-4D3E-A30A-CEA1FC5467E7}" presName="parentText" presStyleLbl="alignNode1" presStyleIdx="2" presStyleCnt="4">
        <dgm:presLayoutVars>
          <dgm:chMax val="1"/>
          <dgm:bulletEnabled val="1"/>
        </dgm:presLayoutVars>
      </dgm:prSet>
      <dgm:spPr/>
      <dgm:t>
        <a:bodyPr/>
        <a:lstStyle/>
        <a:p>
          <a:endParaRPr lang="en-US"/>
        </a:p>
      </dgm:t>
    </dgm:pt>
    <dgm:pt modelId="{EA8004F7-F295-4D0E-8D7E-E586E20AFD1B}" type="pres">
      <dgm:prSet presAssocID="{CF226CCA-BF82-4D3E-A30A-CEA1FC5467E7}" presName="descendantText" presStyleLbl="alignAcc1" presStyleIdx="2" presStyleCnt="4">
        <dgm:presLayoutVars>
          <dgm:bulletEnabled val="1"/>
        </dgm:presLayoutVars>
      </dgm:prSet>
      <dgm:spPr/>
      <dgm:t>
        <a:bodyPr/>
        <a:lstStyle/>
        <a:p>
          <a:endParaRPr lang="en-US"/>
        </a:p>
      </dgm:t>
    </dgm:pt>
    <dgm:pt modelId="{C526643C-E7E8-46E5-AF5B-661E6B3394B6}" type="pres">
      <dgm:prSet presAssocID="{0EE7A18D-5776-4023-9413-59BFBE594177}" presName="sp" presStyleCnt="0"/>
      <dgm:spPr/>
    </dgm:pt>
    <dgm:pt modelId="{850C3223-B1FF-4763-A938-31B691EE7F52}" type="pres">
      <dgm:prSet presAssocID="{E02F0E6D-1AF9-4B01-9E69-13A1B9E8A404}" presName="composite" presStyleCnt="0"/>
      <dgm:spPr/>
    </dgm:pt>
    <dgm:pt modelId="{F33F748F-5930-42B3-9188-B8A0BF98CFC3}" type="pres">
      <dgm:prSet presAssocID="{E02F0E6D-1AF9-4B01-9E69-13A1B9E8A404}" presName="parentText" presStyleLbl="alignNode1" presStyleIdx="3" presStyleCnt="4">
        <dgm:presLayoutVars>
          <dgm:chMax val="1"/>
          <dgm:bulletEnabled val="1"/>
        </dgm:presLayoutVars>
      </dgm:prSet>
      <dgm:spPr/>
      <dgm:t>
        <a:bodyPr/>
        <a:lstStyle/>
        <a:p>
          <a:endParaRPr lang="en-US"/>
        </a:p>
      </dgm:t>
    </dgm:pt>
    <dgm:pt modelId="{E08C2E44-4963-46D8-B0EE-0C8F54CE0237}" type="pres">
      <dgm:prSet presAssocID="{E02F0E6D-1AF9-4B01-9E69-13A1B9E8A404}" presName="descendantText" presStyleLbl="alignAcc1" presStyleIdx="3" presStyleCnt="4">
        <dgm:presLayoutVars>
          <dgm:bulletEnabled val="1"/>
        </dgm:presLayoutVars>
      </dgm:prSet>
      <dgm:spPr/>
      <dgm:t>
        <a:bodyPr/>
        <a:lstStyle/>
        <a:p>
          <a:endParaRPr lang="en-US"/>
        </a:p>
      </dgm:t>
    </dgm:pt>
  </dgm:ptLst>
  <dgm:cxnLst>
    <dgm:cxn modelId="{0A89AF94-493D-4001-8FE0-38B7E85691EC}" srcId="{49C85E0A-5223-4D26-993C-2164AE37A99B}" destId="{CF226CCA-BF82-4D3E-A30A-CEA1FC5467E7}" srcOrd="2" destOrd="0" parTransId="{8600962F-F53E-4A0B-9CDD-828B9C9436D3}" sibTransId="{0EE7A18D-5776-4023-9413-59BFBE594177}"/>
    <dgm:cxn modelId="{F6EB60D5-F732-48D7-882B-F22FD918CEBD}" srcId="{FEA86994-3542-4301-9B8F-51595E015912}" destId="{B5F7934F-BE82-4AF0-BEE2-AA0B1BB15BD9}" srcOrd="0" destOrd="0" parTransId="{AFCD86A6-D515-4DDE-A97E-311D71D74C20}" sibTransId="{FA10B55D-CEE1-4400-8889-D7AB6F2C9BDE}"/>
    <dgm:cxn modelId="{B8304426-D25E-4FBA-B2D4-D7EF5AEBC885}" type="presOf" srcId="{16B92893-E0D8-4DFA-B92F-9EBBA0CDF3B3}" destId="{E08C2E44-4963-46D8-B0EE-0C8F54CE0237}" srcOrd="0" destOrd="1" presId="urn:microsoft.com/office/officeart/2005/8/layout/chevron2"/>
    <dgm:cxn modelId="{02397436-07E6-48D5-A500-25EC39089750}" srcId="{49C85E0A-5223-4D26-993C-2164AE37A99B}" destId="{FEA86994-3542-4301-9B8F-51595E015912}" srcOrd="1" destOrd="0" parTransId="{375167FF-0304-4970-9A46-2359869ADC9A}" sibTransId="{F34B7F30-9E00-4ADF-B198-11C62335144F}"/>
    <dgm:cxn modelId="{26272D0C-372E-4BA8-9869-2289E047E443}" type="presOf" srcId="{CF226CCA-BF82-4D3E-A30A-CEA1FC5467E7}" destId="{1A7DBF00-B06D-4E87-8019-66D72F17BE32}" srcOrd="0" destOrd="0" presId="urn:microsoft.com/office/officeart/2005/8/layout/chevron2"/>
    <dgm:cxn modelId="{ABE3CB86-91A3-4931-B80A-67ACECA20348}" srcId="{C5EA96B0-D26C-4A89-BB6B-33B381AA1CA5}" destId="{DD9FA754-FA8D-431A-938A-0DFB0187B27A}" srcOrd="1" destOrd="0" parTransId="{38539470-462D-49DC-8D2A-B5835989BC72}" sibTransId="{C3CBC157-835A-400B-96A0-D141DB3854C9}"/>
    <dgm:cxn modelId="{1361670D-D9B3-4B1E-89A9-E19764FBAB21}" type="presOf" srcId="{12857F45-7D98-42A5-B555-3B858BBAD95E}" destId="{EA8004F7-F295-4D0E-8D7E-E586E20AFD1B}" srcOrd="0" destOrd="1" presId="urn:microsoft.com/office/officeart/2005/8/layout/chevron2"/>
    <dgm:cxn modelId="{B2CDE44A-D37E-4E28-BA57-0AB7A3343E9C}" srcId="{E02F0E6D-1AF9-4B01-9E69-13A1B9E8A404}" destId="{26514BB2-5E90-43CF-B20D-F4EBBF65E8ED}" srcOrd="2" destOrd="0" parTransId="{FAB736B3-E9D3-403F-A72D-0D6254F3D0CA}" sibTransId="{6576E26B-A749-4C73-8D14-C22BB1719AE3}"/>
    <dgm:cxn modelId="{3C6D0100-8931-4182-B990-96AE8590811C}" srcId="{FEA86994-3542-4301-9B8F-51595E015912}" destId="{D5CF8D16-96C5-4D77-90B1-99077163DA62}" srcOrd="1" destOrd="0" parTransId="{1EC17B91-A93D-4AB6-A928-9F2479EA4663}" sibTransId="{6647670F-E87C-4032-B172-42A5BA3CB3DB}"/>
    <dgm:cxn modelId="{46447708-DA26-43BE-AF32-9625AF27C8DB}" type="presOf" srcId="{A418152B-12DA-4260-AD8B-2DD2C4994BD4}" destId="{E08C2E44-4963-46D8-B0EE-0C8F54CE0237}" srcOrd="0" destOrd="0" presId="urn:microsoft.com/office/officeart/2005/8/layout/chevron2"/>
    <dgm:cxn modelId="{3DA23142-0A47-425D-A7FB-4C8CFF82F90B}" srcId="{C5EA96B0-D26C-4A89-BB6B-33B381AA1CA5}" destId="{F944C95A-E2B8-41EB-8316-167BCCEA5131}" srcOrd="0" destOrd="0" parTransId="{ECFE809D-D3E0-45E4-9BDA-F00B52DB712E}" sibTransId="{8236E3C5-40B1-4470-A5C2-A8DA3E427A60}"/>
    <dgm:cxn modelId="{6328E92D-5EDF-4EC6-BCCB-0B9DEA8215CF}" srcId="{49C85E0A-5223-4D26-993C-2164AE37A99B}" destId="{C5EA96B0-D26C-4A89-BB6B-33B381AA1CA5}" srcOrd="0" destOrd="0" parTransId="{67DFEB08-AAC8-41CA-BCEC-5DC3221842C0}" sibTransId="{98683C99-9FB0-488F-9561-101D1548944A}"/>
    <dgm:cxn modelId="{27382697-3F73-40D1-A9A0-CEBA1A904292}" type="presOf" srcId="{FEA86994-3542-4301-9B8F-51595E015912}" destId="{FA7F9962-D121-4F6A-BA70-52D895F6014A}" srcOrd="0" destOrd="0" presId="urn:microsoft.com/office/officeart/2005/8/layout/chevron2"/>
    <dgm:cxn modelId="{EAF1837A-506C-4E19-B36D-310B8009CFA7}" srcId="{CF226CCA-BF82-4D3E-A30A-CEA1FC5467E7}" destId="{12857F45-7D98-42A5-B555-3B858BBAD95E}" srcOrd="1" destOrd="0" parTransId="{F7B935CB-3BF6-464B-8DC5-06F71A2ED0D2}" sibTransId="{20F84164-A3E4-4F09-B267-6D90F5043B70}"/>
    <dgm:cxn modelId="{EB488B0E-C568-439C-8BDC-A2513A4AAC9F}" type="presOf" srcId="{F944C95A-E2B8-41EB-8316-167BCCEA5131}" destId="{B763BC88-BF9D-4B51-8EAA-CEA4C9ACE6DD}" srcOrd="0" destOrd="0" presId="urn:microsoft.com/office/officeart/2005/8/layout/chevron2"/>
    <dgm:cxn modelId="{251F77CB-B02C-4B28-8C74-9DB91934C915}" type="presOf" srcId="{E02F0E6D-1AF9-4B01-9E69-13A1B9E8A404}" destId="{F33F748F-5930-42B3-9188-B8A0BF98CFC3}" srcOrd="0" destOrd="0" presId="urn:microsoft.com/office/officeart/2005/8/layout/chevron2"/>
    <dgm:cxn modelId="{42CE780C-27A2-4145-BCF0-15741520C458}" type="presOf" srcId="{C5EA96B0-D26C-4A89-BB6B-33B381AA1CA5}" destId="{C8C5113F-E0DB-4FD1-A0B3-19A637C4C031}" srcOrd="0" destOrd="0" presId="urn:microsoft.com/office/officeart/2005/8/layout/chevron2"/>
    <dgm:cxn modelId="{D864D84B-B8E2-423C-8978-DAF01649350D}" srcId="{E02F0E6D-1AF9-4B01-9E69-13A1B9E8A404}" destId="{A418152B-12DA-4260-AD8B-2DD2C4994BD4}" srcOrd="0" destOrd="0" parTransId="{6C28D8BE-EC95-486C-9CC6-EC4586806366}" sibTransId="{CDD384C7-0C11-4804-B449-9398ED7FBB70}"/>
    <dgm:cxn modelId="{B62A5413-523F-4754-BF43-E8CBDD631C82}" type="presOf" srcId="{B5F7934F-BE82-4AF0-BEE2-AA0B1BB15BD9}" destId="{D575699F-4F2C-41B6-A8CB-55C27CA5AD70}" srcOrd="0" destOrd="0" presId="urn:microsoft.com/office/officeart/2005/8/layout/chevron2"/>
    <dgm:cxn modelId="{FE58B156-746B-4A67-81EF-19A43F33D24E}" type="presOf" srcId="{AC79B64A-1FFB-443C-904A-9501A8899776}" destId="{EA8004F7-F295-4D0E-8D7E-E586E20AFD1B}" srcOrd="0" destOrd="0" presId="urn:microsoft.com/office/officeart/2005/8/layout/chevron2"/>
    <dgm:cxn modelId="{505CB6A0-C917-49D2-A133-6C217A4A73B0}" srcId="{CF226CCA-BF82-4D3E-A30A-CEA1FC5467E7}" destId="{AC79B64A-1FFB-443C-904A-9501A8899776}" srcOrd="0" destOrd="0" parTransId="{388BA883-9894-4543-A928-5C6D173732DE}" sibTransId="{1546ECE6-A497-4E4D-9118-9492ED44E38D}"/>
    <dgm:cxn modelId="{A87DAFE5-7DBF-4799-9159-588691ECE588}" type="presOf" srcId="{D5CF8D16-96C5-4D77-90B1-99077163DA62}" destId="{D575699F-4F2C-41B6-A8CB-55C27CA5AD70}" srcOrd="0" destOrd="1" presId="urn:microsoft.com/office/officeart/2005/8/layout/chevron2"/>
    <dgm:cxn modelId="{FF6A18F2-F997-4E27-B3FB-FC9E39D46452}" type="presOf" srcId="{26514BB2-5E90-43CF-B20D-F4EBBF65E8ED}" destId="{E08C2E44-4963-46D8-B0EE-0C8F54CE0237}" srcOrd="0" destOrd="2" presId="urn:microsoft.com/office/officeart/2005/8/layout/chevron2"/>
    <dgm:cxn modelId="{38A74440-2D9E-4A67-93CC-6EA01D33ACD1}" srcId="{49C85E0A-5223-4D26-993C-2164AE37A99B}" destId="{E02F0E6D-1AF9-4B01-9E69-13A1B9E8A404}" srcOrd="3" destOrd="0" parTransId="{75D35302-0FCF-457D-915B-B6FE3B18A3D7}" sibTransId="{05DB9E95-23EE-47C8-B9EA-A7AAB954D67C}"/>
    <dgm:cxn modelId="{B93CED32-03E4-420D-A7FA-5F0804A08A56}" type="presOf" srcId="{49C85E0A-5223-4D26-993C-2164AE37A99B}" destId="{72ACB483-3399-4CE5-8FBD-08C8371C1EF6}" srcOrd="0" destOrd="0" presId="urn:microsoft.com/office/officeart/2005/8/layout/chevron2"/>
    <dgm:cxn modelId="{4297B58E-171D-4E78-98B1-F7614F32C7D1}" srcId="{FEA86994-3542-4301-9B8F-51595E015912}" destId="{17BE5A17-7166-42F9-817C-0D406BFA002C}" srcOrd="2" destOrd="0" parTransId="{5564092C-36F7-468B-BF58-51422E9D8031}" sibTransId="{4B0FB34B-CF62-42CF-BD68-64B80711B008}"/>
    <dgm:cxn modelId="{BD900185-4BF1-4F2C-98DC-7ADB166AA5A1}" type="presOf" srcId="{DD9FA754-FA8D-431A-938A-0DFB0187B27A}" destId="{B763BC88-BF9D-4B51-8EAA-CEA4C9ACE6DD}" srcOrd="0" destOrd="1" presId="urn:microsoft.com/office/officeart/2005/8/layout/chevron2"/>
    <dgm:cxn modelId="{ABAE0893-F341-4F36-ABEC-FEFFFD4309C0}" type="presOf" srcId="{17BE5A17-7166-42F9-817C-0D406BFA002C}" destId="{D575699F-4F2C-41B6-A8CB-55C27CA5AD70}" srcOrd="0" destOrd="2" presId="urn:microsoft.com/office/officeart/2005/8/layout/chevron2"/>
    <dgm:cxn modelId="{8BA2AC1E-17D9-44B0-B4C2-FEAD529C35D7}" srcId="{E02F0E6D-1AF9-4B01-9E69-13A1B9E8A404}" destId="{16B92893-E0D8-4DFA-B92F-9EBBA0CDF3B3}" srcOrd="1" destOrd="0" parTransId="{4F1674C9-44D5-4C66-93CA-D5364223C7F3}" sibTransId="{C72B5D94-51F7-4E59-BA70-3E5B9CF9C70A}"/>
    <dgm:cxn modelId="{FCDCE3EF-3C0B-4A42-BBB8-899C58D6E92B}" type="presParOf" srcId="{72ACB483-3399-4CE5-8FBD-08C8371C1EF6}" destId="{C5FB61C8-A4AC-4921-AFDD-6DEE8AA82F94}" srcOrd="0" destOrd="0" presId="urn:microsoft.com/office/officeart/2005/8/layout/chevron2"/>
    <dgm:cxn modelId="{336A789C-73F3-42DD-B383-9B7A682A51E5}" type="presParOf" srcId="{C5FB61C8-A4AC-4921-AFDD-6DEE8AA82F94}" destId="{C8C5113F-E0DB-4FD1-A0B3-19A637C4C031}" srcOrd="0" destOrd="0" presId="urn:microsoft.com/office/officeart/2005/8/layout/chevron2"/>
    <dgm:cxn modelId="{1CBF6A5C-901B-4306-8EFA-A831ED179830}" type="presParOf" srcId="{C5FB61C8-A4AC-4921-AFDD-6DEE8AA82F94}" destId="{B763BC88-BF9D-4B51-8EAA-CEA4C9ACE6DD}" srcOrd="1" destOrd="0" presId="urn:microsoft.com/office/officeart/2005/8/layout/chevron2"/>
    <dgm:cxn modelId="{D9522365-D3CA-4B03-8956-1CB734A9CD61}" type="presParOf" srcId="{72ACB483-3399-4CE5-8FBD-08C8371C1EF6}" destId="{DA0E64F5-5C28-40DF-8EAF-1BF87047B07F}" srcOrd="1" destOrd="0" presId="urn:microsoft.com/office/officeart/2005/8/layout/chevron2"/>
    <dgm:cxn modelId="{2C3B1705-D2F1-49BA-A25E-EEEDF25825F6}" type="presParOf" srcId="{72ACB483-3399-4CE5-8FBD-08C8371C1EF6}" destId="{3EE23A09-F2ED-4941-9566-05211BB3B968}" srcOrd="2" destOrd="0" presId="urn:microsoft.com/office/officeart/2005/8/layout/chevron2"/>
    <dgm:cxn modelId="{2CBBA8AF-6F8B-4320-BF1A-A4DBCD888976}" type="presParOf" srcId="{3EE23A09-F2ED-4941-9566-05211BB3B968}" destId="{FA7F9962-D121-4F6A-BA70-52D895F6014A}" srcOrd="0" destOrd="0" presId="urn:microsoft.com/office/officeart/2005/8/layout/chevron2"/>
    <dgm:cxn modelId="{ACF18DA2-A7AA-4EA4-A923-2B8A4BFA3383}" type="presParOf" srcId="{3EE23A09-F2ED-4941-9566-05211BB3B968}" destId="{D575699F-4F2C-41B6-A8CB-55C27CA5AD70}" srcOrd="1" destOrd="0" presId="urn:microsoft.com/office/officeart/2005/8/layout/chevron2"/>
    <dgm:cxn modelId="{623D3971-9C1A-45B7-94D4-15B33E20CE02}" type="presParOf" srcId="{72ACB483-3399-4CE5-8FBD-08C8371C1EF6}" destId="{94C75007-0686-4787-B7AF-83143BD6E83B}" srcOrd="3" destOrd="0" presId="urn:microsoft.com/office/officeart/2005/8/layout/chevron2"/>
    <dgm:cxn modelId="{4862A00B-4D4F-4E20-9415-4CB880BD0CB9}" type="presParOf" srcId="{72ACB483-3399-4CE5-8FBD-08C8371C1EF6}" destId="{B282D0BF-D0CB-4071-BD23-C791CE640457}" srcOrd="4" destOrd="0" presId="urn:microsoft.com/office/officeart/2005/8/layout/chevron2"/>
    <dgm:cxn modelId="{94A375E3-4802-4AAA-B9CE-9FC647F87C33}" type="presParOf" srcId="{B282D0BF-D0CB-4071-BD23-C791CE640457}" destId="{1A7DBF00-B06D-4E87-8019-66D72F17BE32}" srcOrd="0" destOrd="0" presId="urn:microsoft.com/office/officeart/2005/8/layout/chevron2"/>
    <dgm:cxn modelId="{25212EF6-057F-4BD9-A846-5D3C075662FB}" type="presParOf" srcId="{B282D0BF-D0CB-4071-BD23-C791CE640457}" destId="{EA8004F7-F295-4D0E-8D7E-E586E20AFD1B}" srcOrd="1" destOrd="0" presId="urn:microsoft.com/office/officeart/2005/8/layout/chevron2"/>
    <dgm:cxn modelId="{7CCC5FC5-7106-4C1B-A9A2-3447F8A1CA1F}" type="presParOf" srcId="{72ACB483-3399-4CE5-8FBD-08C8371C1EF6}" destId="{C526643C-E7E8-46E5-AF5B-661E6B3394B6}" srcOrd="5" destOrd="0" presId="urn:microsoft.com/office/officeart/2005/8/layout/chevron2"/>
    <dgm:cxn modelId="{9E4680C9-9EF2-419F-8A42-CAFD462EF37A}" type="presParOf" srcId="{72ACB483-3399-4CE5-8FBD-08C8371C1EF6}" destId="{850C3223-B1FF-4763-A938-31B691EE7F52}" srcOrd="6" destOrd="0" presId="urn:microsoft.com/office/officeart/2005/8/layout/chevron2"/>
    <dgm:cxn modelId="{E762D7A6-DFFC-4C03-BC47-05D5955B2096}" type="presParOf" srcId="{850C3223-B1FF-4763-A938-31B691EE7F52}" destId="{F33F748F-5930-42B3-9188-B8A0BF98CFC3}" srcOrd="0" destOrd="0" presId="urn:microsoft.com/office/officeart/2005/8/layout/chevron2"/>
    <dgm:cxn modelId="{7F964E61-3519-4A34-9E28-D2295ED2C8B8}" type="presParOf" srcId="{850C3223-B1FF-4763-A938-31B691EE7F52}" destId="{E08C2E44-4963-46D8-B0EE-0C8F54CE023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1FC9D-FB54-4644-B8EF-A2EEC91D3DF8}">
      <dsp:nvSpPr>
        <dsp:cNvPr id="0" name=""/>
        <dsp:cNvSpPr/>
      </dsp:nvSpPr>
      <dsp:spPr>
        <a:xfrm rot="10800000">
          <a:off x="0" y="0"/>
          <a:ext cx="5359400" cy="1056476"/>
        </a:xfrm>
        <a:prstGeom prst="trapezoid">
          <a:avLst>
            <a:gd name="adj" fmla="val 63411"/>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Pedestrians/Bicyclists</a:t>
          </a:r>
          <a:endParaRPr lang="en-US" sz="3100" kern="1200" dirty="0"/>
        </a:p>
      </dsp:txBody>
      <dsp:txXfrm rot="-10800000">
        <a:off x="937894" y="0"/>
        <a:ext cx="3483610" cy="1056476"/>
      </dsp:txXfrm>
    </dsp:sp>
    <dsp:sp modelId="{8B010549-057B-4CED-B2A6-7280F89C4624}">
      <dsp:nvSpPr>
        <dsp:cNvPr id="0" name=""/>
        <dsp:cNvSpPr/>
      </dsp:nvSpPr>
      <dsp:spPr>
        <a:xfrm rot="10800000">
          <a:off x="669924" y="1056476"/>
          <a:ext cx="4019550" cy="1056476"/>
        </a:xfrm>
        <a:prstGeom prst="trapezoid">
          <a:avLst>
            <a:gd name="adj" fmla="val 63411"/>
          </a:avLst>
        </a:prstGeom>
        <a:solidFill>
          <a:schemeClr val="accent3">
            <a:hueOff val="-2800860"/>
            <a:satOff val="-15777"/>
            <a:lumOff val="581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Transit</a:t>
          </a:r>
          <a:endParaRPr lang="en-US" sz="3100" kern="1200" dirty="0"/>
        </a:p>
      </dsp:txBody>
      <dsp:txXfrm rot="-10800000">
        <a:off x="1373346" y="1056476"/>
        <a:ext cx="2612707" cy="1056476"/>
      </dsp:txXfrm>
    </dsp:sp>
    <dsp:sp modelId="{D94E82B5-8394-4A80-9AD1-C7E45B2F566F}">
      <dsp:nvSpPr>
        <dsp:cNvPr id="0" name=""/>
        <dsp:cNvSpPr/>
      </dsp:nvSpPr>
      <dsp:spPr>
        <a:xfrm rot="10800000">
          <a:off x="1339850" y="2112953"/>
          <a:ext cx="2679700" cy="1056476"/>
        </a:xfrm>
        <a:prstGeom prst="trapezoid">
          <a:avLst>
            <a:gd name="adj" fmla="val 63411"/>
          </a:avLst>
        </a:prstGeom>
        <a:solidFill>
          <a:schemeClr val="accent3">
            <a:hueOff val="-5601720"/>
            <a:satOff val="-31553"/>
            <a:lumOff val="1163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Cars</a:t>
          </a:r>
          <a:endParaRPr lang="en-US" sz="3100" kern="1200" dirty="0"/>
        </a:p>
      </dsp:txBody>
      <dsp:txXfrm rot="-10800000">
        <a:off x="1808797" y="2112953"/>
        <a:ext cx="1741805" cy="1056476"/>
      </dsp:txXfrm>
    </dsp:sp>
    <dsp:sp modelId="{9264C6CF-53B0-4032-86E8-788FBA22B1A7}">
      <dsp:nvSpPr>
        <dsp:cNvPr id="0" name=""/>
        <dsp:cNvSpPr/>
      </dsp:nvSpPr>
      <dsp:spPr>
        <a:xfrm rot="10800000">
          <a:off x="2009775" y="3169430"/>
          <a:ext cx="1339850" cy="1056476"/>
        </a:xfrm>
        <a:prstGeom prst="trapezoid">
          <a:avLst>
            <a:gd name="adj" fmla="val 63411"/>
          </a:avLst>
        </a:prstGeom>
        <a:solidFill>
          <a:schemeClr val="accent3">
            <a:hueOff val="-8402580"/>
            <a:satOff val="-47330"/>
            <a:lumOff val="1745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2040 Plan</a:t>
          </a:r>
          <a:endParaRPr lang="en-US" sz="3100" kern="1200" dirty="0"/>
        </a:p>
      </dsp:txBody>
      <dsp:txXfrm rot="-10800000">
        <a:off x="2009775" y="3169430"/>
        <a:ext cx="1339850" cy="1056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4718A-6274-4A98-878C-E1367B88927B}" type="datetimeFigureOut">
              <a:rPr lang="en-US" smtClean="0"/>
              <a:t>2/7/2018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6EB0C0-EC33-40B5-A504-D68C339C447A}" type="slidenum">
              <a:rPr lang="en-US" smtClean="0"/>
              <a:t>‹#›</a:t>
            </a:fld>
            <a:endParaRPr lang="en-US" dirty="0"/>
          </a:p>
        </p:txBody>
      </p:sp>
    </p:spTree>
    <p:extLst>
      <p:ext uri="{BB962C8B-B14F-4D97-AF65-F5344CB8AC3E}">
        <p14:creationId xmlns:p14="http://schemas.microsoft.com/office/powerpoint/2010/main" val="3641985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1</a:t>
            </a:fld>
            <a:endParaRPr lang="en-US" dirty="0"/>
          </a:p>
        </p:txBody>
      </p:sp>
    </p:spTree>
    <p:extLst>
      <p:ext uri="{BB962C8B-B14F-4D97-AF65-F5344CB8AC3E}">
        <p14:creationId xmlns:p14="http://schemas.microsoft.com/office/powerpoint/2010/main" val="268529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14</a:t>
            </a:fld>
            <a:endParaRPr lang="en-US" dirty="0"/>
          </a:p>
        </p:txBody>
      </p:sp>
    </p:spTree>
    <p:extLst>
      <p:ext uri="{BB962C8B-B14F-4D97-AF65-F5344CB8AC3E}">
        <p14:creationId xmlns:p14="http://schemas.microsoft.com/office/powerpoint/2010/main" val="1248378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15</a:t>
            </a:fld>
            <a:endParaRPr lang="en-US" dirty="0"/>
          </a:p>
        </p:txBody>
      </p:sp>
    </p:spTree>
    <p:extLst>
      <p:ext uri="{BB962C8B-B14F-4D97-AF65-F5344CB8AC3E}">
        <p14:creationId xmlns:p14="http://schemas.microsoft.com/office/powerpoint/2010/main" val="1736496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16</a:t>
            </a:fld>
            <a:endParaRPr lang="en-US" dirty="0"/>
          </a:p>
        </p:txBody>
      </p:sp>
    </p:spTree>
    <p:extLst>
      <p:ext uri="{BB962C8B-B14F-4D97-AF65-F5344CB8AC3E}">
        <p14:creationId xmlns:p14="http://schemas.microsoft.com/office/powerpoint/2010/main" val="3011791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18</a:t>
            </a:fld>
            <a:endParaRPr lang="en-US" dirty="0"/>
          </a:p>
        </p:txBody>
      </p:sp>
    </p:spTree>
    <p:extLst>
      <p:ext uri="{BB962C8B-B14F-4D97-AF65-F5344CB8AC3E}">
        <p14:creationId xmlns:p14="http://schemas.microsoft.com/office/powerpoint/2010/main" val="382432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19</a:t>
            </a:fld>
            <a:endParaRPr lang="en-US" dirty="0"/>
          </a:p>
        </p:txBody>
      </p:sp>
    </p:spTree>
    <p:extLst>
      <p:ext uri="{BB962C8B-B14F-4D97-AF65-F5344CB8AC3E}">
        <p14:creationId xmlns:p14="http://schemas.microsoft.com/office/powerpoint/2010/main" val="1519897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20</a:t>
            </a:fld>
            <a:endParaRPr lang="en-US" dirty="0"/>
          </a:p>
        </p:txBody>
      </p:sp>
    </p:spTree>
    <p:extLst>
      <p:ext uri="{BB962C8B-B14F-4D97-AF65-F5344CB8AC3E}">
        <p14:creationId xmlns:p14="http://schemas.microsoft.com/office/powerpoint/2010/main" val="399570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21</a:t>
            </a:fld>
            <a:endParaRPr lang="en-US" dirty="0"/>
          </a:p>
        </p:txBody>
      </p:sp>
    </p:spTree>
    <p:extLst>
      <p:ext uri="{BB962C8B-B14F-4D97-AF65-F5344CB8AC3E}">
        <p14:creationId xmlns:p14="http://schemas.microsoft.com/office/powerpoint/2010/main" val="100782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2</a:t>
            </a:fld>
            <a:endParaRPr lang="en-US" dirty="0"/>
          </a:p>
        </p:txBody>
      </p:sp>
    </p:spTree>
    <p:extLst>
      <p:ext uri="{BB962C8B-B14F-4D97-AF65-F5344CB8AC3E}">
        <p14:creationId xmlns:p14="http://schemas.microsoft.com/office/powerpoint/2010/main" val="49030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7</a:t>
            </a:fld>
            <a:endParaRPr lang="en-US" dirty="0"/>
          </a:p>
        </p:txBody>
      </p:sp>
    </p:spTree>
    <p:extLst>
      <p:ext uri="{BB962C8B-B14F-4D97-AF65-F5344CB8AC3E}">
        <p14:creationId xmlns:p14="http://schemas.microsoft.com/office/powerpoint/2010/main" val="339610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8</a:t>
            </a:fld>
            <a:endParaRPr lang="en-US" dirty="0"/>
          </a:p>
        </p:txBody>
      </p:sp>
    </p:spTree>
    <p:extLst>
      <p:ext uri="{BB962C8B-B14F-4D97-AF65-F5344CB8AC3E}">
        <p14:creationId xmlns:p14="http://schemas.microsoft.com/office/powerpoint/2010/main" val="70598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9</a:t>
            </a:fld>
            <a:endParaRPr lang="en-US" dirty="0"/>
          </a:p>
        </p:txBody>
      </p:sp>
    </p:spTree>
    <p:extLst>
      <p:ext uri="{BB962C8B-B14F-4D97-AF65-F5344CB8AC3E}">
        <p14:creationId xmlns:p14="http://schemas.microsoft.com/office/powerpoint/2010/main" val="390899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10</a:t>
            </a:fld>
            <a:endParaRPr lang="en-US" dirty="0"/>
          </a:p>
        </p:txBody>
      </p:sp>
    </p:spTree>
    <p:extLst>
      <p:ext uri="{BB962C8B-B14F-4D97-AF65-F5344CB8AC3E}">
        <p14:creationId xmlns:p14="http://schemas.microsoft.com/office/powerpoint/2010/main" val="1718216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11</a:t>
            </a:fld>
            <a:endParaRPr lang="en-US" dirty="0"/>
          </a:p>
        </p:txBody>
      </p:sp>
    </p:spTree>
    <p:extLst>
      <p:ext uri="{BB962C8B-B14F-4D97-AF65-F5344CB8AC3E}">
        <p14:creationId xmlns:p14="http://schemas.microsoft.com/office/powerpoint/2010/main" val="2227182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12</a:t>
            </a:fld>
            <a:endParaRPr lang="en-US" dirty="0"/>
          </a:p>
        </p:txBody>
      </p:sp>
    </p:spTree>
    <p:extLst>
      <p:ext uri="{BB962C8B-B14F-4D97-AF65-F5344CB8AC3E}">
        <p14:creationId xmlns:p14="http://schemas.microsoft.com/office/powerpoint/2010/main" val="14924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EB0C0-EC33-40B5-A504-D68C339C447A}" type="slidenum">
              <a:rPr lang="en-US" smtClean="0"/>
              <a:t>13</a:t>
            </a:fld>
            <a:endParaRPr lang="en-US" dirty="0"/>
          </a:p>
        </p:txBody>
      </p:sp>
    </p:spTree>
    <p:extLst>
      <p:ext uri="{BB962C8B-B14F-4D97-AF65-F5344CB8AC3E}">
        <p14:creationId xmlns:p14="http://schemas.microsoft.com/office/powerpoint/2010/main" val="405570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2/7/2018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2/7/2018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2/7/2018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2/7/2018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2/7/2018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City of Richfield</a:t>
            </a:r>
            <a:br>
              <a:rPr lang="en-US" dirty="0"/>
            </a:br>
            <a:r>
              <a:rPr lang="en-US" dirty="0"/>
              <a:t>Comprehensive Plan Update</a:t>
            </a:r>
          </a:p>
        </p:txBody>
      </p:sp>
      <p:sp>
        <p:nvSpPr>
          <p:cNvPr id="3" name="Subtitle 2"/>
          <p:cNvSpPr>
            <a:spLocks noGrp="1"/>
          </p:cNvSpPr>
          <p:nvPr>
            <p:ph type="subTitle" idx="1"/>
          </p:nvPr>
        </p:nvSpPr>
        <p:spPr/>
        <p:txBody>
          <a:bodyPr/>
          <a:lstStyle/>
          <a:p>
            <a:r>
              <a:rPr lang="en-US" dirty="0"/>
              <a:t>Advisory Committee Meeting											</a:t>
            </a:r>
            <a:r>
              <a:rPr lang="en-US" dirty="0" smtClean="0"/>
              <a:t>Monday</a:t>
            </a:r>
            <a:r>
              <a:rPr lang="en-US" dirty="0"/>
              <a:t>,  </a:t>
            </a:r>
            <a:r>
              <a:rPr lang="en-US" dirty="0" smtClean="0"/>
              <a:t>February </a:t>
            </a:r>
            <a:r>
              <a:rPr lang="en-US" dirty="0"/>
              <a:t>12, </a:t>
            </a:r>
            <a:r>
              <a:rPr lang="en-US" dirty="0" smtClean="0"/>
              <a:t>2018</a:t>
            </a:r>
            <a:endParaRPr lang="en-US" dirty="0"/>
          </a:p>
        </p:txBody>
      </p:sp>
      <p:pic>
        <p:nvPicPr>
          <p:cNvPr id="5" name="Picture 4"/>
          <p:cNvPicPr>
            <a:picLocks noChangeAspect="1"/>
          </p:cNvPicPr>
          <p:nvPr/>
        </p:nvPicPr>
        <p:blipFill>
          <a:blip r:embed="rId3"/>
          <a:stretch>
            <a:fillRect/>
          </a:stretch>
        </p:blipFill>
        <p:spPr>
          <a:xfrm>
            <a:off x="762000" y="3451678"/>
            <a:ext cx="3810000" cy="2730500"/>
          </a:xfrm>
          <a:prstGeom prst="rect">
            <a:avLst/>
          </a:prstGeom>
        </p:spPr>
      </p:pic>
      <p:pic>
        <p:nvPicPr>
          <p:cNvPr id="6" name="Picture 5"/>
          <p:cNvPicPr>
            <a:picLocks noChangeAspect="1"/>
          </p:cNvPicPr>
          <p:nvPr/>
        </p:nvPicPr>
        <p:blipFill>
          <a:blip r:embed="rId4"/>
          <a:stretch>
            <a:fillRect/>
          </a:stretch>
        </p:blipFill>
        <p:spPr>
          <a:xfrm>
            <a:off x="4572000" y="3451678"/>
            <a:ext cx="4826642" cy="2730500"/>
          </a:xfrm>
          <a:prstGeom prst="rect">
            <a:avLst/>
          </a:prstGeom>
        </p:spPr>
      </p:pic>
      <p:pic>
        <p:nvPicPr>
          <p:cNvPr id="8" name="Picture 7"/>
          <p:cNvPicPr>
            <a:picLocks noChangeAspect="1"/>
          </p:cNvPicPr>
          <p:nvPr/>
        </p:nvPicPr>
        <p:blipFill>
          <a:blip r:embed="rId5"/>
          <a:stretch>
            <a:fillRect/>
          </a:stretch>
        </p:blipFill>
        <p:spPr>
          <a:xfrm>
            <a:off x="7771832" y="3451678"/>
            <a:ext cx="3640666" cy="2730500"/>
          </a:xfrm>
          <a:prstGeom prst="rect">
            <a:avLst/>
          </a:prstGeom>
        </p:spPr>
      </p:pic>
    </p:spTree>
    <p:extLst>
      <p:ext uri="{BB962C8B-B14F-4D97-AF65-F5344CB8AC3E}">
        <p14:creationId xmlns:p14="http://schemas.microsoft.com/office/powerpoint/2010/main" val="262905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Goals and Policies</a:t>
            </a:r>
            <a:endParaRPr lang="en-US" dirty="0"/>
          </a:p>
        </p:txBody>
      </p:sp>
      <p:sp>
        <p:nvSpPr>
          <p:cNvPr id="10" name="Content Placeholder 2"/>
          <p:cNvSpPr>
            <a:spLocks noGrp="1"/>
          </p:cNvSpPr>
          <p:nvPr>
            <p:ph idx="1"/>
          </p:nvPr>
        </p:nvSpPr>
        <p:spPr>
          <a:xfrm>
            <a:off x="581192" y="3306959"/>
            <a:ext cx="5238102" cy="3678304"/>
          </a:xfrm>
        </p:spPr>
        <p:txBody>
          <a:bodyPr/>
          <a:lstStyle/>
          <a:p>
            <a:pPr marL="0" indent="0">
              <a:buNone/>
            </a:pPr>
            <a:r>
              <a:rPr lang="en-US" sz="2400" b="1" u="sng" dirty="0" smtClean="0"/>
              <a:t>Key Changes:</a:t>
            </a:r>
          </a:p>
          <a:p>
            <a:r>
              <a:rPr lang="en-US" sz="2400" dirty="0" smtClean="0"/>
              <a:t>Establishes a Vision</a:t>
            </a:r>
          </a:p>
          <a:p>
            <a:pPr lvl="1"/>
            <a:r>
              <a:rPr lang="en-US" sz="2200" dirty="0" smtClean="0"/>
              <a:t>What is an Urban Hometown?</a:t>
            </a:r>
          </a:p>
          <a:p>
            <a:r>
              <a:rPr lang="en-US" sz="2400" dirty="0" smtClean="0"/>
              <a:t>Recognizes Social Equity</a:t>
            </a:r>
            <a:endParaRPr lang="en-US" sz="2400" dirty="0"/>
          </a:p>
        </p:txBody>
      </p:sp>
      <p:sp>
        <p:nvSpPr>
          <p:cNvPr id="3" name="Rectangle 2"/>
          <p:cNvSpPr/>
          <p:nvPr/>
        </p:nvSpPr>
        <p:spPr>
          <a:xfrm>
            <a:off x="5359400" y="2180496"/>
            <a:ext cx="6096000" cy="4340227"/>
          </a:xfrm>
          <a:prstGeom prst="rect">
            <a:avLst/>
          </a:prstGeom>
        </p:spPr>
        <p:txBody>
          <a:bodyPr>
            <a:spAutoFit/>
          </a:bodyPr>
          <a:lstStyle/>
          <a:p>
            <a:pPr algn="ctr">
              <a:lnSpc>
                <a:spcPct val="107000"/>
              </a:lnSpc>
              <a:spcBef>
                <a:spcPts val="200"/>
              </a:spcBef>
            </a:pPr>
            <a:r>
              <a:rPr lang="en-US" sz="2400" b="1" dirty="0">
                <a:solidFill>
                  <a:schemeClr val="accent2">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Richfield, the “Urban Hometown”</a:t>
            </a:r>
            <a:endParaRPr lang="en-US" sz="4400" b="1" dirty="0">
              <a:solidFill>
                <a:schemeClr val="accent2">
                  <a:lumMod val="50000"/>
                </a:schemeClr>
              </a:solidFill>
              <a:latin typeface="Calibri Light" panose="020F03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en-US" i="1" dirty="0">
                <a:latin typeface="Calibri" panose="020F0502020204030204" pitchFamily="34" charset="0"/>
                <a:ea typeface="Calibri" panose="020F0502020204030204" pitchFamily="34" charset="0"/>
                <a:cs typeface="Roboto-Light"/>
              </a:rPr>
              <a:t>“The Urban Hometown, is a community that reflects the characteristics of living in a close-knit community, while surrounded by the amenities and resources of a broader metropolitan area. The urban hometown feeling is rooted in the personal connections cultivated within our neighborhoods, parks, schools and streets. These connections are reinforced by quality housing, local commercial centers, recreational opportunities, and the cultural diversity found within our city. Our proximity to the Twin Cities only serves to expand the opportunities available to our residents, providing the best of both small town living and urban life. Our goal is to embrace these characteristics, and take steps to maintain and enhance the culture and community that makes us an urban hometown.”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565835" y="2016808"/>
            <a:ext cx="2808923" cy="2040940"/>
          </a:xfrm>
          <a:prstGeom prst="rect">
            <a:avLst/>
          </a:prstGeom>
        </p:spPr>
      </p:pic>
    </p:spTree>
    <p:extLst>
      <p:ext uri="{BB962C8B-B14F-4D97-AF65-F5344CB8AC3E}">
        <p14:creationId xmlns:p14="http://schemas.microsoft.com/office/powerpoint/2010/main" val="159257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 Land Use</a:t>
            </a:r>
            <a:br>
              <a:rPr lang="en-US" dirty="0" smtClean="0"/>
            </a:br>
            <a:r>
              <a:rPr lang="en-US" dirty="0" smtClean="0"/>
              <a:t>Chapter 6: Housing</a:t>
            </a:r>
            <a:endParaRPr lang="en-US" dirty="0"/>
          </a:p>
        </p:txBody>
      </p:sp>
      <p:sp>
        <p:nvSpPr>
          <p:cNvPr id="7" name="Content Placeholder 2"/>
          <p:cNvSpPr txBox="1">
            <a:spLocks/>
          </p:cNvSpPr>
          <p:nvPr/>
        </p:nvSpPr>
        <p:spPr>
          <a:xfrm>
            <a:off x="581192" y="2396298"/>
            <a:ext cx="4079708" cy="3678304"/>
          </a:xfrm>
          <a:prstGeom prst="rect">
            <a:avLst/>
          </a:prstGeom>
        </p:spPr>
        <p:txBody>
          <a:bodyPr vert="horz" lIns="91440" tIns="45720" rIns="91440" bIns="45720" rtlCol="0" anchor="ctr">
            <a:normAutofit fontScale="850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2400" b="1" u="sng" dirty="0" smtClean="0"/>
              <a:t>Key Changes:</a:t>
            </a:r>
          </a:p>
          <a:p>
            <a:r>
              <a:rPr lang="en-US" sz="2400" dirty="0" smtClean="0"/>
              <a:t>Modified the Future Land Use </a:t>
            </a:r>
            <a:r>
              <a:rPr lang="en-US" sz="2400" dirty="0" smtClean="0"/>
              <a:t>Categories</a:t>
            </a:r>
          </a:p>
          <a:p>
            <a:r>
              <a:rPr lang="en-US" sz="2400" dirty="0" smtClean="0"/>
              <a:t>Removed I-494 Corridor </a:t>
            </a:r>
            <a:r>
              <a:rPr lang="en-US" sz="2400" smtClean="0"/>
              <a:t>Plan references</a:t>
            </a:r>
            <a:endParaRPr lang="en-US" sz="2400" dirty="0" smtClean="0"/>
          </a:p>
          <a:p>
            <a:r>
              <a:rPr lang="en-US" sz="2400" dirty="0" smtClean="0"/>
              <a:t>Provided the Required Density Calculations</a:t>
            </a:r>
          </a:p>
          <a:p>
            <a:r>
              <a:rPr lang="en-US" sz="2400" dirty="0" smtClean="0"/>
              <a:t>Focused on Redevelopment Areas</a:t>
            </a:r>
          </a:p>
          <a:p>
            <a:r>
              <a:rPr lang="en-US" sz="2400" dirty="0" smtClean="0"/>
              <a:t>Provided the Required Affordable Housing Calculations</a:t>
            </a:r>
            <a:endParaRPr lang="en-US" sz="2400" dirty="0"/>
          </a:p>
        </p:txBody>
      </p:sp>
      <p:grpSp>
        <p:nvGrpSpPr>
          <p:cNvPr id="13" name="Group 12"/>
          <p:cNvGrpSpPr/>
          <p:nvPr/>
        </p:nvGrpSpPr>
        <p:grpSpPr>
          <a:xfrm>
            <a:off x="5502108" y="1946275"/>
            <a:ext cx="6223167" cy="4667375"/>
            <a:chOff x="5578308" y="2073275"/>
            <a:chExt cx="6223167" cy="4667375"/>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0541" y="4362450"/>
              <a:ext cx="3170934" cy="237820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8308" y="2078038"/>
              <a:ext cx="3126483" cy="4168644"/>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04791" y="2073275"/>
              <a:ext cx="3096684" cy="2322513"/>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78308" y="4395788"/>
              <a:ext cx="3126483" cy="2344862"/>
            </a:xfrm>
            <a:prstGeom prst="rect">
              <a:avLst/>
            </a:prstGeom>
          </p:spPr>
        </p:pic>
      </p:grpSp>
    </p:spTree>
    <p:extLst>
      <p:ext uri="{BB962C8B-B14F-4D97-AF65-F5344CB8AC3E}">
        <p14:creationId xmlns:p14="http://schemas.microsoft.com/office/powerpoint/2010/main" val="3477997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67686162"/>
              </p:ext>
            </p:extLst>
          </p:nvPr>
        </p:nvGraphicFramePr>
        <p:xfrm>
          <a:off x="454192" y="1837936"/>
          <a:ext cx="11267908" cy="4677164"/>
        </p:xfrm>
        <a:graphic>
          <a:graphicData uri="http://schemas.openxmlformats.org/drawingml/2006/table">
            <a:tbl>
              <a:tblPr firstRow="1" bandRow="1">
                <a:tableStyleId>{5C22544A-7EE6-4342-B048-85BDC9FD1C3A}</a:tableStyleId>
              </a:tblPr>
              <a:tblGrid>
                <a:gridCol w="5633954"/>
                <a:gridCol w="5633954"/>
              </a:tblGrid>
              <a:tr h="480188">
                <a:tc>
                  <a:txBody>
                    <a:bodyPr/>
                    <a:lstStyle/>
                    <a:p>
                      <a:r>
                        <a:rPr lang="en-US" dirty="0" smtClean="0"/>
                        <a:t>2030 Comprehensive</a:t>
                      </a:r>
                      <a:r>
                        <a:rPr lang="en-US" baseline="0" dirty="0" smtClean="0"/>
                        <a:t> Plan</a:t>
                      </a:r>
                      <a:endParaRPr lang="en-US" dirty="0"/>
                    </a:p>
                  </a:txBody>
                  <a:tcPr>
                    <a:solidFill>
                      <a:schemeClr val="accent4">
                        <a:lumMod val="75000"/>
                      </a:schemeClr>
                    </a:solidFill>
                  </a:tcPr>
                </a:tc>
                <a:tc>
                  <a:txBody>
                    <a:bodyPr/>
                    <a:lstStyle/>
                    <a:p>
                      <a:r>
                        <a:rPr lang="en-US" dirty="0" smtClean="0"/>
                        <a:t>2040 Comprehensive Plan</a:t>
                      </a:r>
                      <a:endParaRPr lang="en-US" dirty="0"/>
                    </a:p>
                  </a:txBody>
                  <a:tcPr>
                    <a:solidFill>
                      <a:schemeClr val="accent4">
                        <a:lumMod val="75000"/>
                      </a:schemeClr>
                    </a:solidFill>
                  </a:tcPr>
                </a:tc>
              </a:tr>
              <a:tr h="364116">
                <a:tc>
                  <a:txBody>
                    <a:bodyPr/>
                    <a:lstStyle/>
                    <a:p>
                      <a:r>
                        <a:rPr lang="en-US" sz="1600" dirty="0" smtClean="0"/>
                        <a:t>Low Density Residential (LDR)</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Low Density Residential (LDR)</a:t>
                      </a:r>
                    </a:p>
                  </a:txBody>
                  <a:tcPr/>
                </a:tc>
              </a:tr>
              <a:tr h="355600">
                <a:tc>
                  <a:txBody>
                    <a:bodyPr/>
                    <a:lstStyle/>
                    <a:p>
                      <a:r>
                        <a:rPr lang="en-US" sz="1600" dirty="0" smtClean="0"/>
                        <a:t>Medium Density Residential (MDR)</a:t>
                      </a:r>
                      <a:endParaRPr lang="en-US" sz="1600" dirty="0"/>
                    </a:p>
                  </a:txBody>
                  <a:tcPr/>
                </a:tc>
                <a:tc>
                  <a:txBody>
                    <a:bodyPr/>
                    <a:lstStyle/>
                    <a:p>
                      <a:r>
                        <a:rPr lang="en-US" sz="1600" dirty="0" smtClean="0"/>
                        <a:t>Medium Density Residential (MDR)</a:t>
                      </a:r>
                      <a:endParaRPr lang="en-US" sz="1600" dirty="0"/>
                    </a:p>
                  </a:txBody>
                  <a:tcPr/>
                </a:tc>
              </a:tr>
              <a:tr h="368300">
                <a:tc>
                  <a:txBody>
                    <a:bodyPr/>
                    <a:lstStyle/>
                    <a:p>
                      <a:r>
                        <a:rPr lang="en-US" sz="1600" dirty="0" smtClean="0"/>
                        <a:t>Medium-High</a:t>
                      </a:r>
                      <a:r>
                        <a:rPr lang="en-US" sz="1600" baseline="0" dirty="0" smtClean="0"/>
                        <a:t> Density Residential (MHD)</a:t>
                      </a:r>
                      <a:endParaRPr lang="en-US" sz="1600" dirty="0"/>
                    </a:p>
                  </a:txBody>
                  <a:tcPr/>
                </a:tc>
                <a:tc>
                  <a:txBody>
                    <a:bodyPr/>
                    <a:lstStyle/>
                    <a:p>
                      <a:r>
                        <a:rPr lang="en-US" sz="1600" i="1" dirty="0" smtClean="0">
                          <a:solidFill>
                            <a:schemeClr val="accent3">
                              <a:lumMod val="60000"/>
                              <a:lumOff val="40000"/>
                            </a:schemeClr>
                          </a:solidFill>
                        </a:rPr>
                        <a:t>Removed</a:t>
                      </a:r>
                      <a:endParaRPr lang="en-US" sz="1600" i="1" dirty="0">
                        <a:solidFill>
                          <a:schemeClr val="accent3">
                            <a:lumMod val="60000"/>
                            <a:lumOff val="40000"/>
                          </a:schemeClr>
                        </a:solidFill>
                      </a:endParaRPr>
                    </a:p>
                  </a:txBody>
                  <a:tcPr/>
                </a:tc>
              </a:tr>
              <a:tr h="330200">
                <a:tc>
                  <a:txBody>
                    <a:bodyPr/>
                    <a:lstStyle/>
                    <a:p>
                      <a:r>
                        <a:rPr lang="en-US" sz="1600" dirty="0" smtClean="0"/>
                        <a:t>High Density Residential (HDR)</a:t>
                      </a:r>
                      <a:endParaRPr lang="en-US" sz="1600" dirty="0"/>
                    </a:p>
                  </a:txBody>
                  <a:tcPr/>
                </a:tc>
                <a:tc>
                  <a:txBody>
                    <a:bodyPr/>
                    <a:lstStyle/>
                    <a:p>
                      <a:r>
                        <a:rPr lang="en-US" sz="1600" dirty="0" smtClean="0"/>
                        <a:t>High Density Residential (HDR)</a:t>
                      </a:r>
                      <a:endParaRPr lang="en-US" sz="1600" dirty="0"/>
                    </a:p>
                  </a:txBody>
                  <a:tcPr/>
                </a:tc>
              </a:tr>
              <a:tr h="337820">
                <a:tc>
                  <a:txBody>
                    <a:bodyPr/>
                    <a:lstStyle/>
                    <a:p>
                      <a:r>
                        <a:rPr lang="en-US" sz="1600" dirty="0" smtClean="0"/>
                        <a:t>High</a:t>
                      </a:r>
                      <a:r>
                        <a:rPr lang="en-US" sz="1600" baseline="0" dirty="0" smtClean="0"/>
                        <a:t> Density Residential/Office</a:t>
                      </a:r>
                      <a:endParaRPr lang="en-US" sz="1600" dirty="0"/>
                    </a:p>
                  </a:txBody>
                  <a:tcPr/>
                </a:tc>
                <a:tc>
                  <a:txBody>
                    <a:bodyPr/>
                    <a:lstStyle/>
                    <a:p>
                      <a:r>
                        <a:rPr lang="en-US" sz="1600" i="1" dirty="0" smtClean="0">
                          <a:solidFill>
                            <a:schemeClr val="accent3">
                              <a:lumMod val="60000"/>
                              <a:lumOff val="40000"/>
                            </a:schemeClr>
                          </a:solidFill>
                        </a:rPr>
                        <a:t>Removed</a:t>
                      </a:r>
                      <a:endParaRPr lang="en-US" sz="1600" dirty="0"/>
                    </a:p>
                  </a:txBody>
                  <a:tcPr/>
                </a:tc>
              </a:tr>
              <a:tr h="330200">
                <a:tc>
                  <a:txBody>
                    <a:bodyPr/>
                    <a:lstStyle/>
                    <a:p>
                      <a:r>
                        <a:rPr lang="en-US" sz="1600" dirty="0" smtClean="0"/>
                        <a:t>Neighborhood Commercial (NC)</a:t>
                      </a:r>
                      <a:endParaRPr lang="en-US" sz="1600" dirty="0"/>
                    </a:p>
                  </a:txBody>
                  <a:tcPr/>
                </a:tc>
                <a:tc>
                  <a:txBody>
                    <a:bodyPr/>
                    <a:lstStyle/>
                    <a:p>
                      <a:r>
                        <a:rPr lang="en-US" sz="1600" dirty="0" smtClean="0"/>
                        <a:t>Neighborhood Commercial (NC)</a:t>
                      </a:r>
                      <a:endParaRPr lang="en-US" sz="1600" dirty="0"/>
                    </a:p>
                  </a:txBody>
                  <a:tcPr/>
                </a:tc>
              </a:tr>
              <a:tr h="325120">
                <a:tc>
                  <a:txBody>
                    <a:bodyPr/>
                    <a:lstStyle/>
                    <a:p>
                      <a:r>
                        <a:rPr lang="en-US" sz="1600" dirty="0" smtClean="0"/>
                        <a:t>Community Commercial (CC)</a:t>
                      </a:r>
                      <a:endParaRPr lang="en-US" sz="1600" dirty="0"/>
                    </a:p>
                  </a:txBody>
                  <a:tcPr/>
                </a:tc>
                <a:tc>
                  <a:txBody>
                    <a:bodyPr/>
                    <a:lstStyle/>
                    <a:p>
                      <a:r>
                        <a:rPr lang="en-US" sz="1600" dirty="0" smtClean="0"/>
                        <a:t>Community Commercial (CC)</a:t>
                      </a:r>
                      <a:endParaRPr lang="en-US" sz="1600" dirty="0"/>
                    </a:p>
                  </a:txBody>
                  <a:tcPr/>
                </a:tc>
              </a:tr>
              <a:tr h="345440">
                <a:tc>
                  <a:txBody>
                    <a:bodyPr/>
                    <a:lstStyle/>
                    <a:p>
                      <a:r>
                        <a:rPr lang="en-US" sz="1600" dirty="0" smtClean="0"/>
                        <a:t>Community Commercial/Office</a:t>
                      </a:r>
                      <a:r>
                        <a:rPr lang="en-US" sz="1600" baseline="0" dirty="0" smtClean="0"/>
                        <a:t> (CCO)</a:t>
                      </a:r>
                      <a:endParaRPr lang="en-US" sz="1600" dirty="0"/>
                    </a:p>
                  </a:txBody>
                  <a:tcPr/>
                </a:tc>
                <a:tc>
                  <a:txBody>
                    <a:bodyPr/>
                    <a:lstStyle/>
                    <a:p>
                      <a:r>
                        <a:rPr lang="en-US" sz="1600" i="1" dirty="0" smtClean="0">
                          <a:solidFill>
                            <a:schemeClr val="accent3">
                              <a:lumMod val="60000"/>
                              <a:lumOff val="40000"/>
                            </a:schemeClr>
                          </a:solidFill>
                        </a:rPr>
                        <a:t>Removed</a:t>
                      </a:r>
                      <a:endParaRPr lang="en-US" sz="1600" dirty="0"/>
                    </a:p>
                  </a:txBody>
                  <a:tcPr/>
                </a:tc>
              </a:tr>
              <a:tr h="292100">
                <a:tc>
                  <a:txBody>
                    <a:bodyPr/>
                    <a:lstStyle/>
                    <a:p>
                      <a:r>
                        <a:rPr lang="en-US" sz="1600" dirty="0" smtClean="0"/>
                        <a:t>Regional Commercial (RC)</a:t>
                      </a:r>
                      <a:endParaRPr lang="en-US" sz="1600" dirty="0"/>
                    </a:p>
                  </a:txBody>
                  <a:tcPr/>
                </a:tc>
                <a:tc>
                  <a:txBody>
                    <a:bodyPr/>
                    <a:lstStyle/>
                    <a:p>
                      <a:r>
                        <a:rPr lang="en-US" sz="1600" dirty="0" smtClean="0"/>
                        <a:t>Regional Commercial (RC)</a:t>
                      </a:r>
                      <a:endParaRPr lang="en-US" sz="1600" dirty="0"/>
                    </a:p>
                  </a:txBody>
                  <a:tcPr/>
                </a:tc>
              </a:tr>
              <a:tr h="414020">
                <a:tc>
                  <a:txBody>
                    <a:bodyPr/>
                    <a:lstStyle/>
                    <a:p>
                      <a:r>
                        <a:rPr lang="en-US" sz="1600" dirty="0" smtClean="0"/>
                        <a:t>Regional Commercial/Office</a:t>
                      </a:r>
                      <a:r>
                        <a:rPr lang="en-US" sz="1600" baseline="0" dirty="0" smtClean="0"/>
                        <a:t> (RCO)</a:t>
                      </a:r>
                      <a:endParaRPr lang="en-US" sz="1600" dirty="0"/>
                    </a:p>
                  </a:txBody>
                  <a:tcPr/>
                </a:tc>
                <a:tc>
                  <a:txBody>
                    <a:bodyPr/>
                    <a:lstStyle/>
                    <a:p>
                      <a:r>
                        <a:rPr lang="en-US" sz="1600" i="1" dirty="0" smtClean="0">
                          <a:solidFill>
                            <a:schemeClr val="accent3">
                              <a:lumMod val="60000"/>
                              <a:lumOff val="40000"/>
                            </a:schemeClr>
                          </a:solidFill>
                        </a:rPr>
                        <a:t>Removed</a:t>
                      </a:r>
                      <a:endParaRPr lang="en-US" sz="1600" dirty="0"/>
                    </a:p>
                  </a:txBody>
                  <a:tcPr/>
                </a:tc>
              </a:tr>
              <a:tr h="317500">
                <a:tc>
                  <a:txBody>
                    <a:bodyPr/>
                    <a:lstStyle/>
                    <a:p>
                      <a:r>
                        <a:rPr lang="en-US" sz="1600" dirty="0" smtClean="0"/>
                        <a:t>Mixed</a:t>
                      </a:r>
                      <a:r>
                        <a:rPr lang="en-US" sz="1600" baseline="0" dirty="0" smtClean="0"/>
                        <a:t> Use</a:t>
                      </a:r>
                      <a:endParaRPr lang="en-US" sz="1600" dirty="0"/>
                    </a:p>
                  </a:txBody>
                  <a:tcPr/>
                </a:tc>
                <a:tc>
                  <a:txBody>
                    <a:bodyPr/>
                    <a:lstStyle/>
                    <a:p>
                      <a:r>
                        <a:rPr lang="en-US" sz="1600" dirty="0" smtClean="0"/>
                        <a:t>Mixed</a:t>
                      </a:r>
                      <a:r>
                        <a:rPr lang="en-US" sz="1600" baseline="0" dirty="0" smtClean="0"/>
                        <a:t> Use</a:t>
                      </a:r>
                      <a:endParaRPr lang="en-US" sz="1600" dirty="0"/>
                    </a:p>
                  </a:txBody>
                  <a:tcPr/>
                </a:tc>
              </a:tr>
              <a:tr h="325120">
                <a:tc>
                  <a:txBody>
                    <a:bodyPr/>
                    <a:lstStyle/>
                    <a:p>
                      <a:r>
                        <a:rPr lang="en-US" sz="1600" dirty="0" smtClean="0"/>
                        <a:t>Office</a:t>
                      </a:r>
                      <a:endParaRPr lang="en-US" sz="1600" dirty="0"/>
                    </a:p>
                  </a:txBody>
                  <a:tcPr/>
                </a:tc>
                <a:tc>
                  <a:txBody>
                    <a:bodyPr/>
                    <a:lstStyle/>
                    <a:p>
                      <a:r>
                        <a:rPr lang="en-US" sz="1600" i="1" dirty="0" smtClean="0">
                          <a:solidFill>
                            <a:schemeClr val="accent3">
                              <a:lumMod val="60000"/>
                              <a:lumOff val="40000"/>
                            </a:schemeClr>
                          </a:solidFill>
                        </a:rPr>
                        <a:t>Removed</a:t>
                      </a:r>
                      <a:endParaRPr lang="en-US" sz="1600" dirty="0"/>
                    </a:p>
                  </a:txBody>
                  <a:tcPr/>
                </a:tc>
              </a:tr>
            </a:tbl>
          </a:graphicData>
        </a:graphic>
      </p:graphicFrame>
      <p:sp>
        <p:nvSpPr>
          <p:cNvPr id="4" name="Title 3"/>
          <p:cNvSpPr>
            <a:spLocks noGrp="1"/>
          </p:cNvSpPr>
          <p:nvPr>
            <p:ph type="title"/>
          </p:nvPr>
        </p:nvSpPr>
        <p:spPr/>
        <p:txBody>
          <a:bodyPr/>
          <a:lstStyle/>
          <a:p>
            <a:r>
              <a:rPr lang="en-US" dirty="0" smtClean="0"/>
              <a:t>Chapter 5: Land Use</a:t>
            </a:r>
            <a:endParaRPr lang="en-US" dirty="0"/>
          </a:p>
        </p:txBody>
      </p:sp>
    </p:spTree>
    <p:extLst>
      <p:ext uri="{BB962C8B-B14F-4D97-AF65-F5344CB8AC3E}">
        <p14:creationId xmlns:p14="http://schemas.microsoft.com/office/powerpoint/2010/main" val="459928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 Land Use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72139155"/>
              </p:ext>
            </p:extLst>
          </p:nvPr>
        </p:nvGraphicFramePr>
        <p:xfrm>
          <a:off x="462046" y="1977636"/>
          <a:ext cx="11272755" cy="4693920"/>
        </p:xfrm>
        <a:graphic>
          <a:graphicData uri="http://schemas.openxmlformats.org/drawingml/2006/table">
            <a:tbl>
              <a:tblPr firstRow="1" bandRow="1">
                <a:tableStyleId>{5C22544A-7EE6-4342-B048-85BDC9FD1C3A}</a:tableStyleId>
              </a:tblPr>
              <a:tblGrid>
                <a:gridCol w="3645961"/>
                <a:gridCol w="929617"/>
                <a:gridCol w="791676"/>
                <a:gridCol w="1689788"/>
                <a:gridCol w="1979244"/>
                <a:gridCol w="2236469"/>
              </a:tblGrid>
              <a:tr h="480188">
                <a:tc>
                  <a:txBody>
                    <a:bodyPr/>
                    <a:lstStyle/>
                    <a:p>
                      <a:r>
                        <a:rPr lang="en-US" dirty="0" smtClean="0"/>
                        <a:t>2040 Land</a:t>
                      </a:r>
                      <a:r>
                        <a:rPr lang="en-US" baseline="0" dirty="0" smtClean="0"/>
                        <a:t> Use</a:t>
                      </a:r>
                      <a:r>
                        <a:rPr lang="en-US" dirty="0" smtClean="0"/>
                        <a:t> Plan</a:t>
                      </a:r>
                      <a:endParaRPr lang="en-US" dirty="0"/>
                    </a:p>
                  </a:txBody>
                  <a:tcPr>
                    <a:solidFill>
                      <a:schemeClr val="accent4">
                        <a:lumMod val="75000"/>
                      </a:schemeClr>
                    </a:solidFill>
                  </a:tcPr>
                </a:tc>
                <a:tc>
                  <a:txBody>
                    <a:bodyPr/>
                    <a:lstStyle/>
                    <a:p>
                      <a:r>
                        <a:rPr lang="en-US" dirty="0" smtClean="0"/>
                        <a:t>Min</a:t>
                      </a:r>
                      <a:endParaRPr lang="en-US" dirty="0"/>
                    </a:p>
                  </a:txBody>
                  <a:tcPr>
                    <a:solidFill>
                      <a:schemeClr val="accent4">
                        <a:lumMod val="75000"/>
                      </a:schemeClr>
                    </a:solidFill>
                  </a:tcPr>
                </a:tc>
                <a:tc>
                  <a:txBody>
                    <a:bodyPr/>
                    <a:lstStyle/>
                    <a:p>
                      <a:r>
                        <a:rPr lang="en-US" dirty="0" smtClean="0"/>
                        <a:t>Max</a:t>
                      </a:r>
                      <a:endParaRPr lang="en-US" dirty="0"/>
                    </a:p>
                  </a:txBody>
                  <a:tcPr>
                    <a:solidFill>
                      <a:schemeClr val="accent4">
                        <a:lumMod val="75000"/>
                      </a:schemeClr>
                    </a:solidFill>
                  </a:tcPr>
                </a:tc>
                <a:tc>
                  <a:txBody>
                    <a:bodyPr/>
                    <a:lstStyle/>
                    <a:p>
                      <a:pPr algn="ctr"/>
                      <a:r>
                        <a:rPr lang="en-US" dirty="0" smtClean="0"/>
                        <a:t>Sq. Ft.</a:t>
                      </a:r>
                      <a:endParaRPr lang="en-US" dirty="0"/>
                    </a:p>
                  </a:txBody>
                  <a:tcPr>
                    <a:solidFill>
                      <a:schemeClr val="accent4">
                        <a:lumMod val="75000"/>
                      </a:schemeClr>
                    </a:solidFill>
                  </a:tcPr>
                </a:tc>
                <a:tc>
                  <a:txBody>
                    <a:bodyPr/>
                    <a:lstStyle/>
                    <a:p>
                      <a:r>
                        <a:rPr lang="en-US" dirty="0" smtClean="0"/>
                        <a:t>Percent Residential</a:t>
                      </a:r>
                      <a:endParaRPr lang="en-US" dirty="0"/>
                    </a:p>
                  </a:txBody>
                  <a:tcPr>
                    <a:solidFill>
                      <a:schemeClr val="accent4">
                        <a:lumMod val="75000"/>
                      </a:schemeClr>
                    </a:solidFill>
                  </a:tcPr>
                </a:tc>
                <a:tc>
                  <a:txBody>
                    <a:bodyPr/>
                    <a:lstStyle/>
                    <a:p>
                      <a:r>
                        <a:rPr lang="en-US" dirty="0" smtClean="0"/>
                        <a:t>Percent Commercial/</a:t>
                      </a:r>
                    </a:p>
                    <a:p>
                      <a:r>
                        <a:rPr lang="en-US" dirty="0" smtClean="0"/>
                        <a:t>Office</a:t>
                      </a:r>
                      <a:endParaRPr lang="en-US" dirty="0"/>
                    </a:p>
                  </a:txBody>
                  <a:tcPr>
                    <a:solidFill>
                      <a:schemeClr val="accent4">
                        <a:lumMod val="75000"/>
                      </a:schemeClr>
                    </a:solidFill>
                  </a:tcPr>
                </a:tc>
              </a:tr>
              <a:tr h="364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Low Density Residential (LDR)</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t>6</a:t>
                      </a:r>
                    </a:p>
                  </a:txBody>
                  <a:tcPr/>
                </a:tc>
                <a:tc>
                  <a:txBody>
                    <a:bodyPr/>
                    <a:lstStyle/>
                    <a:p>
                      <a:pPr algn="ctr"/>
                      <a:r>
                        <a:rPr lang="en-US" dirty="0" smtClean="0"/>
                        <a:t>-</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t>0%</a:t>
                      </a:r>
                    </a:p>
                  </a:txBody>
                  <a:tcPr/>
                </a:tc>
              </a:tr>
              <a:tr h="355600">
                <a:tc>
                  <a:txBody>
                    <a:bodyPr/>
                    <a:lstStyle/>
                    <a:p>
                      <a:r>
                        <a:rPr lang="en-US" sz="1600" dirty="0" smtClean="0"/>
                        <a:t>Medium Density Residential (MDR)</a:t>
                      </a:r>
                      <a:endParaRPr lang="en-US" sz="1600" dirty="0"/>
                    </a:p>
                  </a:txBody>
                  <a:tcPr/>
                </a:tc>
                <a:tc>
                  <a:txBody>
                    <a:bodyPr/>
                    <a:lstStyle/>
                    <a:p>
                      <a:pPr algn="ctr"/>
                      <a:r>
                        <a:rPr lang="en-US" sz="1600" dirty="0" smtClean="0"/>
                        <a:t>7</a:t>
                      </a:r>
                      <a:endParaRPr lang="en-US" sz="1600" dirty="0"/>
                    </a:p>
                  </a:txBody>
                  <a:tcPr/>
                </a:tc>
                <a:tc>
                  <a:txBody>
                    <a:bodyPr/>
                    <a:lstStyle/>
                    <a:p>
                      <a:pPr algn="ctr"/>
                      <a:r>
                        <a:rPr lang="en-US" sz="1600" dirty="0" smtClean="0"/>
                        <a:t>24</a:t>
                      </a:r>
                      <a:endParaRPr lang="en-US" sz="1600" dirty="0"/>
                    </a:p>
                  </a:txBody>
                  <a:tcPr/>
                </a:tc>
                <a:tc>
                  <a:txBody>
                    <a:bodyPr/>
                    <a:lstStyle/>
                    <a:p>
                      <a:pPr algn="ctr"/>
                      <a:r>
                        <a:rPr lang="en-US" dirty="0" smtClean="0"/>
                        <a:t>-</a:t>
                      </a:r>
                      <a:endParaRPr lang="en-US" dirty="0"/>
                    </a:p>
                  </a:txBody>
                  <a:tcPr/>
                </a:tc>
                <a:tc>
                  <a:txBody>
                    <a:bodyPr/>
                    <a:lstStyle/>
                    <a:p>
                      <a:pPr algn="ctr"/>
                      <a:r>
                        <a:rPr lang="en-US" sz="1600" dirty="0" smtClean="0"/>
                        <a:t>100%</a:t>
                      </a:r>
                      <a:endParaRPr lang="en-US" sz="1600" dirty="0"/>
                    </a:p>
                  </a:txBody>
                  <a:tcPr/>
                </a:tc>
                <a:tc>
                  <a:txBody>
                    <a:bodyPr/>
                    <a:lstStyle/>
                    <a:p>
                      <a:pPr algn="ctr"/>
                      <a:r>
                        <a:rPr lang="en-US" sz="1600" dirty="0" smtClean="0"/>
                        <a:t>0%</a:t>
                      </a:r>
                      <a:endParaRPr lang="en-US" sz="1600" dirty="0"/>
                    </a:p>
                  </a:txBody>
                  <a:tcPr/>
                </a:tc>
              </a:tr>
              <a:tr h="330200">
                <a:tc>
                  <a:txBody>
                    <a:bodyPr/>
                    <a:lstStyle/>
                    <a:p>
                      <a:r>
                        <a:rPr lang="en-US" sz="1600" dirty="0" smtClean="0"/>
                        <a:t>High Density Residential (HDR)</a:t>
                      </a:r>
                      <a:endParaRPr lang="en-US" sz="1600" dirty="0"/>
                    </a:p>
                  </a:txBody>
                  <a:tcPr/>
                </a:tc>
                <a:tc>
                  <a:txBody>
                    <a:bodyPr/>
                    <a:lstStyle/>
                    <a:p>
                      <a:pPr algn="ctr"/>
                      <a:r>
                        <a:rPr lang="en-US" sz="1600" dirty="0" smtClean="0"/>
                        <a:t>25</a:t>
                      </a:r>
                      <a:endParaRPr lang="en-US" sz="1600" dirty="0"/>
                    </a:p>
                  </a:txBody>
                  <a:tcPr/>
                </a:tc>
                <a:tc>
                  <a:txBody>
                    <a:bodyPr/>
                    <a:lstStyle/>
                    <a:p>
                      <a:pPr algn="ctr"/>
                      <a:r>
                        <a:rPr lang="en-US" sz="1600" dirty="0" smtClean="0"/>
                        <a:t>50</a:t>
                      </a:r>
                      <a:endParaRPr lang="en-US" sz="1600" dirty="0"/>
                    </a:p>
                  </a:txBody>
                  <a:tcPr/>
                </a:tc>
                <a:tc>
                  <a:txBody>
                    <a:bodyPr/>
                    <a:lstStyle/>
                    <a:p>
                      <a:pPr algn="ctr"/>
                      <a:r>
                        <a:rPr lang="en-US" dirty="0" smtClean="0"/>
                        <a:t>-</a:t>
                      </a:r>
                      <a:endParaRPr lang="en-US" dirty="0"/>
                    </a:p>
                  </a:txBody>
                  <a:tcPr/>
                </a:tc>
                <a:tc>
                  <a:txBody>
                    <a:bodyPr/>
                    <a:lstStyle/>
                    <a:p>
                      <a:pPr algn="ctr"/>
                      <a:r>
                        <a:rPr lang="en-US" sz="1600" dirty="0" smtClean="0"/>
                        <a:t>100%</a:t>
                      </a:r>
                      <a:endParaRPr lang="en-US" sz="1600" dirty="0"/>
                    </a:p>
                  </a:txBody>
                  <a:tcPr/>
                </a:tc>
                <a:tc>
                  <a:txBody>
                    <a:bodyPr/>
                    <a:lstStyle/>
                    <a:p>
                      <a:pPr algn="ctr"/>
                      <a:r>
                        <a:rPr lang="en-US" sz="1600" dirty="0" smtClean="0"/>
                        <a:t>0%</a:t>
                      </a:r>
                      <a:endParaRPr lang="en-US" sz="1600" dirty="0"/>
                    </a:p>
                  </a:txBody>
                  <a:tcPr/>
                </a:tc>
              </a:tr>
              <a:tr h="330200">
                <a:tc>
                  <a:txBody>
                    <a:bodyPr/>
                    <a:lstStyle/>
                    <a:p>
                      <a:r>
                        <a:rPr lang="en-US" sz="1600" dirty="0" smtClean="0"/>
                        <a:t>Neighborhood Commercial (NC)</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5,000 sf (max)</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100%</a:t>
                      </a:r>
                      <a:endParaRPr lang="en-US" sz="1600" dirty="0"/>
                    </a:p>
                  </a:txBody>
                  <a:tcPr/>
                </a:tc>
              </a:tr>
              <a:tr h="325120">
                <a:tc>
                  <a:txBody>
                    <a:bodyPr/>
                    <a:lstStyle/>
                    <a:p>
                      <a:r>
                        <a:rPr lang="en-US" sz="1600" dirty="0" smtClean="0"/>
                        <a:t>Community Commercial (CC)</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150,000 sf (max)</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100%</a:t>
                      </a:r>
                      <a:endParaRPr lang="en-US" sz="1600" dirty="0"/>
                    </a:p>
                  </a:txBody>
                  <a:tcPr/>
                </a:tc>
              </a:tr>
              <a:tr h="292100">
                <a:tc>
                  <a:txBody>
                    <a:bodyPr/>
                    <a:lstStyle/>
                    <a:p>
                      <a:r>
                        <a:rPr lang="en-US" sz="1600" dirty="0" smtClean="0"/>
                        <a:t>Regional Commercial (RC)</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150,000</a:t>
                      </a:r>
                      <a:r>
                        <a:rPr lang="en-US" sz="1600" baseline="0" dirty="0" smtClean="0"/>
                        <a:t> + sf</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100%</a:t>
                      </a:r>
                      <a:endParaRPr lang="en-US" sz="1600" dirty="0"/>
                    </a:p>
                  </a:txBody>
                  <a:tcPr/>
                </a:tc>
              </a:tr>
              <a:tr h="317500">
                <a:tc gridSpan="6">
                  <a:txBody>
                    <a:bodyPr/>
                    <a:lstStyle/>
                    <a:p>
                      <a:pPr algn="l"/>
                      <a:r>
                        <a:rPr lang="en-US" sz="1600" b="1" dirty="0" smtClean="0"/>
                        <a:t>Mixed</a:t>
                      </a:r>
                      <a:r>
                        <a:rPr lang="en-US" sz="1600" b="1" baseline="0" dirty="0" smtClean="0"/>
                        <a:t> Use</a:t>
                      </a:r>
                      <a:endParaRPr lang="en-US" sz="1600" b="1"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a:p>
                  </a:txBody>
                  <a:tcPr/>
                </a:tc>
                <a:tc hMerge="1">
                  <a:txBody>
                    <a:bodyPr/>
                    <a:lstStyle/>
                    <a:p>
                      <a:endParaRPr lang="en-US" sz="1600" dirty="0"/>
                    </a:p>
                  </a:txBody>
                  <a:tcPr/>
                </a:tc>
                <a:tc hMerge="1">
                  <a:txBody>
                    <a:bodyPr/>
                    <a:lstStyle/>
                    <a:p>
                      <a:endParaRPr lang="en-US" sz="1600" dirty="0"/>
                    </a:p>
                  </a:txBody>
                  <a:tcPr/>
                </a:tc>
              </a:tr>
              <a:tr h="325120">
                <a:tc>
                  <a:txBody>
                    <a:bodyPr/>
                    <a:lstStyle/>
                    <a:p>
                      <a:pPr marL="285750" indent="-285750">
                        <a:buFont typeface="Arial" panose="020B0604020202020204" pitchFamily="34" charset="0"/>
                        <a:buChar char="•"/>
                      </a:pPr>
                      <a:r>
                        <a:rPr lang="en-US" sz="1600" i="1" dirty="0" smtClean="0">
                          <a:solidFill>
                            <a:schemeClr val="accent1"/>
                          </a:solidFill>
                        </a:rPr>
                        <a:t>Lyndale Avenue</a:t>
                      </a:r>
                      <a:r>
                        <a:rPr lang="en-US" sz="1600" i="1" baseline="0" dirty="0" smtClean="0">
                          <a:solidFill>
                            <a:schemeClr val="accent1"/>
                          </a:solidFill>
                        </a:rPr>
                        <a:t> &amp; 66</a:t>
                      </a:r>
                      <a:r>
                        <a:rPr lang="en-US" sz="1600" i="1" baseline="30000" dirty="0" smtClean="0">
                          <a:solidFill>
                            <a:schemeClr val="accent1"/>
                          </a:solidFill>
                        </a:rPr>
                        <a:t>th</a:t>
                      </a:r>
                      <a:r>
                        <a:rPr lang="en-US" sz="1600" i="1" baseline="0" dirty="0" smtClean="0">
                          <a:solidFill>
                            <a:schemeClr val="accent1"/>
                          </a:solidFill>
                        </a:rPr>
                        <a:t> Street</a:t>
                      </a:r>
                      <a:endParaRPr lang="en-US" sz="1600" dirty="0">
                        <a:solidFill>
                          <a:schemeClr val="accent1"/>
                        </a:solidFill>
                      </a:endParaRP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50</a:t>
                      </a:r>
                      <a:endParaRPr lang="en-US" sz="1600" kern="1200" dirty="0">
                        <a:solidFill>
                          <a:schemeClr val="dk1"/>
                        </a:solidFill>
                        <a:latin typeface="+mn-lt"/>
                        <a:ea typeface="+mn-ea"/>
                        <a:cs typeface="+mn-cs"/>
                      </a:endParaRP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75</a:t>
                      </a:r>
                      <a:endParaRPr lang="en-US" sz="1600" kern="1200" dirty="0">
                        <a:solidFill>
                          <a:schemeClr val="dk1"/>
                        </a:solidFill>
                        <a:latin typeface="+mn-lt"/>
                        <a:ea typeface="+mn-ea"/>
                        <a:cs typeface="+mn-cs"/>
                      </a:endParaRPr>
                    </a:p>
                  </a:txBody>
                  <a:tcPr/>
                </a:tc>
                <a:tc>
                  <a:txBody>
                    <a:bodyPr/>
                    <a:lstStyle/>
                    <a:p>
                      <a:pPr algn="ctr"/>
                      <a:r>
                        <a:rPr lang="en-US" sz="1600" kern="1200" baseline="0" dirty="0" smtClean="0">
                          <a:solidFill>
                            <a:schemeClr val="dk1"/>
                          </a:solidFill>
                          <a:latin typeface="+mn-lt"/>
                          <a:ea typeface="+mn-ea"/>
                          <a:cs typeface="+mn-cs"/>
                        </a:rPr>
                        <a:t>TBD</a:t>
                      </a:r>
                      <a:endParaRPr lang="en-US" sz="1600" kern="1200" baseline="0" dirty="0">
                        <a:solidFill>
                          <a:schemeClr val="dk1"/>
                        </a:solidFill>
                        <a:latin typeface="+mn-lt"/>
                        <a:ea typeface="+mn-ea"/>
                        <a:cs typeface="+mn-cs"/>
                      </a:endParaRP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50%</a:t>
                      </a:r>
                      <a:endParaRPr lang="en-US" sz="1600" kern="1200" dirty="0">
                        <a:solidFill>
                          <a:schemeClr val="dk1"/>
                        </a:solidFill>
                        <a:latin typeface="+mn-lt"/>
                        <a:ea typeface="+mn-ea"/>
                        <a:cs typeface="+mn-cs"/>
                      </a:endParaRP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50%</a:t>
                      </a:r>
                      <a:endParaRPr lang="en-US" sz="1600" kern="1200" dirty="0">
                        <a:solidFill>
                          <a:schemeClr val="dk1"/>
                        </a:solidFill>
                        <a:latin typeface="+mn-lt"/>
                        <a:ea typeface="+mn-ea"/>
                        <a:cs typeface="+mn-cs"/>
                      </a:endParaRPr>
                    </a:p>
                  </a:txBody>
                  <a:tcPr/>
                </a:tc>
              </a:tr>
              <a:tr h="325120">
                <a:tc>
                  <a:txBody>
                    <a:bodyPr/>
                    <a:lstStyle/>
                    <a:p>
                      <a:pPr marL="285750" indent="-285750">
                        <a:buFont typeface="Arial" panose="020B0604020202020204" pitchFamily="34" charset="0"/>
                        <a:buChar char="•"/>
                      </a:pPr>
                      <a:r>
                        <a:rPr lang="en-US" sz="1600" dirty="0" smtClean="0">
                          <a:solidFill>
                            <a:schemeClr val="accent1"/>
                          </a:solidFill>
                        </a:rPr>
                        <a:t>Penn Avenue Corridor</a:t>
                      </a:r>
                      <a:endParaRPr lang="en-US" sz="1600" dirty="0">
                        <a:solidFill>
                          <a:schemeClr val="accent1"/>
                        </a:solidFill>
                      </a:endParaRP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25</a:t>
                      </a:r>
                      <a:endParaRPr lang="en-US" sz="1600" kern="1200" dirty="0">
                        <a:solidFill>
                          <a:schemeClr val="dk1"/>
                        </a:solidFill>
                        <a:latin typeface="+mn-lt"/>
                        <a:ea typeface="+mn-ea"/>
                        <a:cs typeface="+mn-cs"/>
                      </a:endParaRP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50</a:t>
                      </a:r>
                      <a:endParaRPr lang="en-US" sz="1600" kern="1200" dirty="0">
                        <a:solidFill>
                          <a:schemeClr val="dk1"/>
                        </a:solidFill>
                        <a:latin typeface="+mn-lt"/>
                        <a:ea typeface="+mn-ea"/>
                        <a:cs typeface="+mn-cs"/>
                      </a:endParaRPr>
                    </a:p>
                  </a:txBody>
                  <a:tcPr/>
                </a:tc>
                <a:tc>
                  <a:txBody>
                    <a:bodyPr/>
                    <a:lstStyle/>
                    <a:p>
                      <a:pPr algn="ctr"/>
                      <a:r>
                        <a:rPr lang="en-US" sz="1600" kern="1200" baseline="0" dirty="0" smtClean="0">
                          <a:solidFill>
                            <a:schemeClr val="dk1"/>
                          </a:solidFill>
                          <a:latin typeface="+mn-lt"/>
                          <a:ea typeface="+mn-ea"/>
                          <a:cs typeface="+mn-cs"/>
                        </a:rPr>
                        <a:t>TBD</a:t>
                      </a:r>
                      <a:endParaRPr lang="en-US" sz="1600" kern="1200" baseline="0" dirty="0">
                        <a:solidFill>
                          <a:schemeClr val="dk1"/>
                        </a:solidFill>
                        <a:latin typeface="+mn-lt"/>
                        <a:ea typeface="+mn-ea"/>
                        <a:cs typeface="+mn-cs"/>
                      </a:endParaRP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60%</a:t>
                      </a:r>
                      <a:endParaRPr lang="en-US" sz="1600" kern="1200" dirty="0">
                        <a:solidFill>
                          <a:schemeClr val="dk1"/>
                        </a:solidFill>
                        <a:latin typeface="+mn-lt"/>
                        <a:ea typeface="+mn-ea"/>
                        <a:cs typeface="+mn-cs"/>
                      </a:endParaRP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40%</a:t>
                      </a:r>
                      <a:endParaRPr lang="en-US" sz="1600" kern="1200" dirty="0">
                        <a:solidFill>
                          <a:schemeClr val="dk1"/>
                        </a:solidFill>
                        <a:latin typeface="+mn-lt"/>
                        <a:ea typeface="+mn-ea"/>
                        <a:cs typeface="+mn-cs"/>
                      </a:endParaRPr>
                    </a:p>
                  </a:txBody>
                  <a:tcPr/>
                </a:tc>
              </a:tr>
              <a:tr h="325120">
                <a:tc>
                  <a:txBody>
                    <a:bodyPr/>
                    <a:lstStyle/>
                    <a:p>
                      <a:pPr marL="285750" indent="-285750">
                        <a:buFont typeface="Arial" panose="020B0604020202020204" pitchFamily="34" charset="0"/>
                        <a:buChar char="•"/>
                      </a:pPr>
                      <a:r>
                        <a:rPr lang="en-US" sz="1600" dirty="0" smtClean="0">
                          <a:solidFill>
                            <a:schemeClr val="accent1"/>
                          </a:solidFill>
                        </a:rPr>
                        <a:t>Cedar Avenue Corridor</a:t>
                      </a:r>
                      <a:endParaRPr lang="en-US" sz="1600" dirty="0">
                        <a:solidFill>
                          <a:schemeClr val="accent1"/>
                        </a:solidFill>
                      </a:endParaRP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25</a:t>
                      </a:r>
                      <a:endParaRPr lang="en-US" sz="1600" kern="1200" dirty="0">
                        <a:solidFill>
                          <a:schemeClr val="dk1"/>
                        </a:solidFill>
                        <a:latin typeface="+mn-lt"/>
                        <a:ea typeface="+mn-ea"/>
                        <a:cs typeface="+mn-cs"/>
                      </a:endParaRP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50</a:t>
                      </a:r>
                      <a:endParaRPr lang="en-US" sz="1600"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mn-lt"/>
                          <a:ea typeface="+mn-ea"/>
                          <a:cs typeface="+mn-cs"/>
                        </a:rPr>
                        <a:t>TBD</a:t>
                      </a: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40%</a:t>
                      </a:r>
                      <a:endParaRPr lang="en-US" sz="1600" kern="1200" dirty="0">
                        <a:solidFill>
                          <a:schemeClr val="dk1"/>
                        </a:solidFill>
                        <a:latin typeface="+mn-lt"/>
                        <a:ea typeface="+mn-ea"/>
                        <a:cs typeface="+mn-cs"/>
                      </a:endParaRP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60%</a:t>
                      </a:r>
                      <a:endParaRPr lang="en-US" sz="1600" kern="1200" dirty="0">
                        <a:solidFill>
                          <a:schemeClr val="dk1"/>
                        </a:solidFill>
                        <a:latin typeface="+mn-lt"/>
                        <a:ea typeface="+mn-ea"/>
                        <a:cs typeface="+mn-cs"/>
                      </a:endParaRPr>
                    </a:p>
                  </a:txBody>
                  <a:tcPr/>
                </a:tc>
              </a:tr>
              <a:tr h="325120">
                <a:tc>
                  <a:txBody>
                    <a:bodyPr/>
                    <a:lstStyle/>
                    <a:p>
                      <a:pPr marL="285750" indent="-285750">
                        <a:buFont typeface="Arial" panose="020B0604020202020204" pitchFamily="34" charset="0"/>
                        <a:buChar char="•"/>
                      </a:pPr>
                      <a:r>
                        <a:rPr lang="en-US" sz="1600" dirty="0" smtClean="0">
                          <a:solidFill>
                            <a:schemeClr val="accent1"/>
                          </a:solidFill>
                        </a:rPr>
                        <a:t>I-494</a:t>
                      </a:r>
                      <a:r>
                        <a:rPr lang="en-US" sz="1600" baseline="0" dirty="0" smtClean="0">
                          <a:solidFill>
                            <a:schemeClr val="accent1"/>
                          </a:solidFill>
                        </a:rPr>
                        <a:t> Corridor</a:t>
                      </a:r>
                      <a:endParaRPr lang="en-US" sz="1600" dirty="0">
                        <a:solidFill>
                          <a:schemeClr val="accent1"/>
                        </a:solidFill>
                      </a:endParaRP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50</a:t>
                      </a:r>
                      <a:endParaRPr lang="en-US" sz="1600" kern="1200" dirty="0">
                        <a:solidFill>
                          <a:schemeClr val="dk1"/>
                        </a:solidFill>
                        <a:latin typeface="+mn-lt"/>
                        <a:ea typeface="+mn-ea"/>
                        <a:cs typeface="+mn-cs"/>
                      </a:endParaRP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100</a:t>
                      </a:r>
                      <a:endParaRPr lang="en-US" sz="1600" kern="1200" dirty="0">
                        <a:solidFill>
                          <a:schemeClr val="dk1"/>
                        </a:solidFill>
                        <a:latin typeface="+mn-lt"/>
                        <a:ea typeface="+mn-ea"/>
                        <a:cs typeface="+mn-cs"/>
                      </a:endParaRPr>
                    </a:p>
                  </a:txBody>
                  <a:tcPr/>
                </a:tc>
                <a:tc>
                  <a:txBody>
                    <a:bodyPr/>
                    <a:lstStyle/>
                    <a:p>
                      <a:pPr algn="ctr"/>
                      <a:r>
                        <a:rPr lang="en-US" sz="1600" kern="1200" baseline="0" dirty="0" smtClean="0">
                          <a:solidFill>
                            <a:schemeClr val="dk1"/>
                          </a:solidFill>
                          <a:latin typeface="+mn-lt"/>
                          <a:ea typeface="+mn-ea"/>
                          <a:cs typeface="+mn-cs"/>
                        </a:rPr>
                        <a:t>TBD</a:t>
                      </a:r>
                      <a:endParaRPr lang="en-US" sz="1600" kern="1200" baseline="0" dirty="0">
                        <a:solidFill>
                          <a:schemeClr val="dk1"/>
                        </a:solidFill>
                        <a:latin typeface="+mn-lt"/>
                        <a:ea typeface="+mn-ea"/>
                        <a:cs typeface="+mn-cs"/>
                      </a:endParaRP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30%</a:t>
                      </a:r>
                      <a:endParaRPr lang="en-US" sz="1600" kern="1200" dirty="0">
                        <a:solidFill>
                          <a:schemeClr val="dk1"/>
                        </a:solidFill>
                        <a:latin typeface="+mn-lt"/>
                        <a:ea typeface="+mn-ea"/>
                        <a:cs typeface="+mn-cs"/>
                      </a:endParaRPr>
                    </a:p>
                  </a:txBody>
                  <a:tcPr/>
                </a:tc>
                <a:tc>
                  <a:txBody>
                    <a:bodyPr/>
                    <a:lstStyle/>
                    <a:p>
                      <a:pPr marL="0" indent="0" algn="ctr" defTabSz="457200" rtl="0" eaLnBrk="1" latinLnBrk="0" hangingPunct="1">
                        <a:buFont typeface="Arial" panose="020B0604020202020204" pitchFamily="34" charset="0"/>
                        <a:buNone/>
                      </a:pPr>
                      <a:r>
                        <a:rPr lang="en-US" sz="1600" kern="1200" dirty="0" smtClean="0">
                          <a:solidFill>
                            <a:schemeClr val="dk1"/>
                          </a:solidFill>
                          <a:latin typeface="+mn-lt"/>
                          <a:ea typeface="+mn-ea"/>
                          <a:cs typeface="+mn-cs"/>
                        </a:rPr>
                        <a:t>70%</a:t>
                      </a:r>
                      <a:endParaRPr lang="en-US" sz="1600" kern="1200" dirty="0">
                        <a:solidFill>
                          <a:schemeClr val="dk1"/>
                        </a:solidFill>
                        <a:latin typeface="+mn-lt"/>
                        <a:ea typeface="+mn-ea"/>
                        <a:cs typeface="+mn-cs"/>
                      </a:endParaRPr>
                    </a:p>
                  </a:txBody>
                  <a:tcPr/>
                </a:tc>
              </a:tr>
            </a:tbl>
          </a:graphicData>
        </a:graphic>
      </p:graphicFrame>
      <p:sp>
        <p:nvSpPr>
          <p:cNvPr id="6" name="Rectangle 5"/>
          <p:cNvSpPr/>
          <p:nvPr/>
        </p:nvSpPr>
        <p:spPr>
          <a:xfrm>
            <a:off x="4140200" y="3238500"/>
            <a:ext cx="1663700" cy="723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140199" y="5299464"/>
            <a:ext cx="7594602" cy="1372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7607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 Land Use</a:t>
            </a:r>
            <a:endParaRPr lang="en-US" dirty="0"/>
          </a:p>
        </p:txBody>
      </p:sp>
      <p:sp>
        <p:nvSpPr>
          <p:cNvPr id="10" name="Content Placeholder 2"/>
          <p:cNvSpPr>
            <a:spLocks noGrp="1"/>
          </p:cNvSpPr>
          <p:nvPr>
            <p:ph idx="1"/>
          </p:nvPr>
        </p:nvSpPr>
        <p:spPr>
          <a:xfrm>
            <a:off x="581192" y="1649779"/>
            <a:ext cx="5238102" cy="842104"/>
          </a:xfrm>
        </p:spPr>
        <p:txBody>
          <a:bodyPr/>
          <a:lstStyle/>
          <a:p>
            <a:r>
              <a:rPr lang="en-US" sz="2400" dirty="0" smtClean="0"/>
              <a:t>Redevelopment Focused</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1454156401"/>
              </p:ext>
            </p:extLst>
          </p:nvPr>
        </p:nvGraphicFramePr>
        <p:xfrm>
          <a:off x="581192" y="2425705"/>
          <a:ext cx="11029615" cy="3552747"/>
        </p:xfrm>
        <a:graphic>
          <a:graphicData uri="http://schemas.openxmlformats.org/drawingml/2006/table">
            <a:tbl>
              <a:tblPr firstRow="1" firstCol="1" bandRow="1">
                <a:tableStyleId>{00A15C55-8517-42AA-B614-E9B94910E393}</a:tableStyleId>
              </a:tblPr>
              <a:tblGrid>
                <a:gridCol w="2047241"/>
                <a:gridCol w="1322352"/>
                <a:gridCol w="2791364"/>
                <a:gridCol w="1731078"/>
                <a:gridCol w="1731078"/>
                <a:gridCol w="1406502"/>
              </a:tblGrid>
              <a:tr h="495295">
                <a:tc>
                  <a:txBody>
                    <a:bodyPr/>
                    <a:lstStyle/>
                    <a:p>
                      <a:pPr marL="0" marR="0" algn="l" defTabSz="457200" rtl="0" eaLnBrk="1" latinLnBrk="0" hangingPunct="1">
                        <a:lnSpc>
                          <a:spcPct val="107000"/>
                        </a:lnSpc>
                        <a:spcBef>
                          <a:spcPts val="0"/>
                        </a:spcBef>
                        <a:spcAft>
                          <a:spcPts val="0"/>
                        </a:spcAft>
                      </a:pPr>
                      <a:r>
                        <a:rPr lang="en-US" sz="1800" b="1" kern="1200" baseline="0" dirty="0">
                          <a:solidFill>
                            <a:schemeClr val="tx1"/>
                          </a:solidFill>
                        </a:rPr>
                        <a:t>Land Use</a:t>
                      </a:r>
                      <a:endParaRPr lang="en-US" sz="1800" b="1" kern="1200" baseline="0" dirty="0">
                        <a:solidFill>
                          <a:schemeClr val="tx1"/>
                        </a:solidFill>
                        <a:latin typeface="+mn-lt"/>
                        <a:ea typeface="+mn-ea"/>
                        <a:cs typeface="+mn-cs"/>
                      </a:endParaRPr>
                    </a:p>
                  </a:txBody>
                  <a:tcPr marL="68580" marR="68580" marT="0" marB="0"/>
                </a:tc>
                <a:tc>
                  <a:txBody>
                    <a:bodyPr/>
                    <a:lstStyle/>
                    <a:p>
                      <a:pPr marL="0" marR="0" algn="l" defTabSz="457200" rtl="0" eaLnBrk="1" latinLnBrk="0" hangingPunct="1">
                        <a:lnSpc>
                          <a:spcPct val="107000"/>
                        </a:lnSpc>
                        <a:spcBef>
                          <a:spcPts val="0"/>
                        </a:spcBef>
                        <a:spcAft>
                          <a:spcPts val="0"/>
                        </a:spcAft>
                      </a:pPr>
                      <a:r>
                        <a:rPr lang="en-US" sz="1800" b="1" kern="1200" baseline="0" dirty="0">
                          <a:solidFill>
                            <a:schemeClr val="tx1"/>
                          </a:solidFill>
                        </a:rPr>
                        <a:t>Total Acres </a:t>
                      </a:r>
                      <a:endParaRPr lang="en-US" sz="1800" b="1" kern="1200" baseline="0" dirty="0">
                        <a:solidFill>
                          <a:schemeClr val="tx1"/>
                        </a:solidFill>
                        <a:latin typeface="+mn-lt"/>
                        <a:ea typeface="+mn-ea"/>
                        <a:cs typeface="+mn-cs"/>
                      </a:endParaRPr>
                    </a:p>
                  </a:txBody>
                  <a:tcPr marL="68580" marR="68580" marT="0" marB="0"/>
                </a:tc>
                <a:tc>
                  <a:txBody>
                    <a:bodyPr/>
                    <a:lstStyle/>
                    <a:p>
                      <a:pPr marL="0" marR="0" algn="l" defTabSz="457200" rtl="0" eaLnBrk="1" latinLnBrk="0" hangingPunct="1">
                        <a:lnSpc>
                          <a:spcPct val="107000"/>
                        </a:lnSpc>
                        <a:spcBef>
                          <a:spcPts val="0"/>
                        </a:spcBef>
                        <a:spcAft>
                          <a:spcPts val="0"/>
                        </a:spcAft>
                      </a:pPr>
                      <a:r>
                        <a:rPr lang="en-US" sz="1800" b="1" kern="1200" baseline="0" dirty="0">
                          <a:solidFill>
                            <a:schemeClr val="tx1"/>
                          </a:solidFill>
                        </a:rPr>
                        <a:t>Percent of Acres Guided for Residential</a:t>
                      </a:r>
                      <a:endParaRPr lang="en-US" sz="1800" b="1" kern="1200" baseline="0" dirty="0">
                        <a:solidFill>
                          <a:schemeClr val="tx1"/>
                        </a:solidFill>
                        <a:latin typeface="+mn-lt"/>
                        <a:ea typeface="+mn-ea"/>
                        <a:cs typeface="+mn-cs"/>
                      </a:endParaRPr>
                    </a:p>
                  </a:txBody>
                  <a:tcPr marL="68580" marR="68580" marT="0" marB="0"/>
                </a:tc>
                <a:tc>
                  <a:txBody>
                    <a:bodyPr/>
                    <a:lstStyle/>
                    <a:p>
                      <a:pPr marL="0" marR="0" algn="l" defTabSz="457200" rtl="0" eaLnBrk="1" latinLnBrk="0" hangingPunct="1">
                        <a:lnSpc>
                          <a:spcPct val="107000"/>
                        </a:lnSpc>
                        <a:spcBef>
                          <a:spcPts val="0"/>
                        </a:spcBef>
                        <a:spcAft>
                          <a:spcPts val="0"/>
                        </a:spcAft>
                      </a:pPr>
                      <a:r>
                        <a:rPr lang="en-US" sz="1800" b="1" kern="1200" baseline="0" dirty="0">
                          <a:solidFill>
                            <a:schemeClr val="tx1"/>
                          </a:solidFill>
                        </a:rPr>
                        <a:t>Total Acres Allocated for Residential</a:t>
                      </a:r>
                      <a:endParaRPr lang="en-US" sz="1800" b="1" kern="1200" baseline="0" dirty="0">
                        <a:solidFill>
                          <a:schemeClr val="tx1"/>
                        </a:solidFill>
                        <a:latin typeface="+mn-lt"/>
                        <a:ea typeface="+mn-ea"/>
                        <a:cs typeface="+mn-cs"/>
                      </a:endParaRPr>
                    </a:p>
                  </a:txBody>
                  <a:tcPr marL="68580" marR="68580" marT="0" marB="0"/>
                </a:tc>
                <a:tc>
                  <a:txBody>
                    <a:bodyPr/>
                    <a:lstStyle/>
                    <a:p>
                      <a:pPr marL="0" marR="0" algn="l" defTabSz="457200" rtl="0" eaLnBrk="1" latinLnBrk="0" hangingPunct="1">
                        <a:lnSpc>
                          <a:spcPct val="107000"/>
                        </a:lnSpc>
                        <a:spcBef>
                          <a:spcPts val="0"/>
                        </a:spcBef>
                        <a:spcAft>
                          <a:spcPts val="0"/>
                        </a:spcAft>
                      </a:pPr>
                      <a:r>
                        <a:rPr lang="en-US" sz="1800" b="1" kern="1200" baseline="0" dirty="0">
                          <a:solidFill>
                            <a:schemeClr val="tx1"/>
                          </a:solidFill>
                        </a:rPr>
                        <a:t>Min Units Per Acre</a:t>
                      </a:r>
                      <a:endParaRPr lang="en-US" sz="1800" b="1" kern="1200" baseline="0" dirty="0">
                        <a:solidFill>
                          <a:schemeClr val="tx1"/>
                        </a:solidFill>
                        <a:latin typeface="+mn-lt"/>
                        <a:ea typeface="+mn-ea"/>
                        <a:cs typeface="+mn-cs"/>
                      </a:endParaRPr>
                    </a:p>
                  </a:txBody>
                  <a:tcPr marL="68580" marR="68580" marT="0" marB="0"/>
                </a:tc>
                <a:tc>
                  <a:txBody>
                    <a:bodyPr/>
                    <a:lstStyle/>
                    <a:p>
                      <a:pPr marL="0" marR="0" algn="l" defTabSz="457200" rtl="0" eaLnBrk="1" latinLnBrk="0" hangingPunct="1">
                        <a:lnSpc>
                          <a:spcPct val="107000"/>
                        </a:lnSpc>
                        <a:spcBef>
                          <a:spcPts val="0"/>
                        </a:spcBef>
                        <a:spcAft>
                          <a:spcPts val="0"/>
                        </a:spcAft>
                      </a:pPr>
                      <a:r>
                        <a:rPr lang="en-US" sz="1800" b="1" kern="1200" baseline="0" dirty="0">
                          <a:solidFill>
                            <a:schemeClr val="tx1"/>
                          </a:solidFill>
                        </a:rPr>
                        <a:t>Total Units</a:t>
                      </a:r>
                      <a:endParaRPr lang="en-US" sz="1800" b="1" kern="1200" baseline="0" dirty="0">
                        <a:solidFill>
                          <a:schemeClr val="tx1"/>
                        </a:solidFill>
                        <a:latin typeface="+mn-lt"/>
                        <a:ea typeface="+mn-ea"/>
                        <a:cs typeface="+mn-cs"/>
                      </a:endParaRPr>
                    </a:p>
                  </a:txBody>
                  <a:tcPr marL="68580" marR="68580" marT="0" marB="0"/>
                </a:tc>
              </a:tr>
              <a:tr h="259888">
                <a:tc>
                  <a:txBody>
                    <a:bodyPr/>
                    <a:lstStyle/>
                    <a:p>
                      <a:pPr marL="0" marR="0">
                        <a:lnSpc>
                          <a:spcPct val="107000"/>
                        </a:lnSpc>
                        <a:spcBef>
                          <a:spcPts val="0"/>
                        </a:spcBef>
                        <a:spcAft>
                          <a:spcPts val="0"/>
                        </a:spcAft>
                      </a:pPr>
                      <a:r>
                        <a:rPr lang="en-US" sz="1600" b="0" dirty="0">
                          <a:solidFill>
                            <a:schemeClr val="tx1"/>
                          </a:solidFill>
                          <a:effectLst/>
                        </a:rPr>
                        <a:t>LDR (Infill)</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3.09</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 100%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3.09</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3</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9888">
                <a:tc>
                  <a:txBody>
                    <a:bodyPr/>
                    <a:lstStyle/>
                    <a:p>
                      <a:pPr marL="0" marR="0">
                        <a:lnSpc>
                          <a:spcPct val="107000"/>
                        </a:lnSpc>
                        <a:spcBef>
                          <a:spcPts val="0"/>
                        </a:spcBef>
                        <a:spcAft>
                          <a:spcPts val="0"/>
                        </a:spcAft>
                      </a:pPr>
                      <a:r>
                        <a:rPr lang="en-US" sz="1600" b="0" dirty="0">
                          <a:solidFill>
                            <a:schemeClr val="tx1"/>
                          </a:solidFill>
                          <a:effectLst/>
                        </a:rPr>
                        <a:t>MDR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11.00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 100%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11.00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7</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77</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9888">
                <a:tc>
                  <a:txBody>
                    <a:bodyPr/>
                    <a:lstStyle/>
                    <a:p>
                      <a:pPr marL="0" marR="0">
                        <a:lnSpc>
                          <a:spcPct val="107000"/>
                        </a:lnSpc>
                        <a:spcBef>
                          <a:spcPts val="0"/>
                        </a:spcBef>
                        <a:spcAft>
                          <a:spcPts val="0"/>
                        </a:spcAft>
                      </a:pPr>
                      <a:r>
                        <a:rPr lang="en-US" sz="1600" b="0" dirty="0">
                          <a:solidFill>
                            <a:schemeClr val="tx1"/>
                          </a:solidFill>
                          <a:effectLst/>
                        </a:rPr>
                        <a:t>HDR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21.66</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 100%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21.66</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25</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541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3958">
                <a:tc gridSpan="6">
                  <a:txBody>
                    <a:bodyPr/>
                    <a:lstStyle/>
                    <a:p>
                      <a:pPr marL="0" marR="0" algn="ctr">
                        <a:lnSpc>
                          <a:spcPct val="107000"/>
                        </a:lnSpc>
                        <a:spcBef>
                          <a:spcPts val="0"/>
                        </a:spcBef>
                        <a:spcAft>
                          <a:spcPts val="0"/>
                        </a:spcAft>
                      </a:pPr>
                      <a:r>
                        <a:rPr lang="en-US" sz="1600" b="1" dirty="0">
                          <a:solidFill>
                            <a:schemeClr val="tx1"/>
                          </a:solidFill>
                          <a:effectLst/>
                        </a:rPr>
                        <a:t>Mixed Use (Redevelopment Areas)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9888">
                <a:tc>
                  <a:txBody>
                    <a:bodyPr/>
                    <a:lstStyle/>
                    <a:p>
                      <a:pPr marL="0" marR="0">
                        <a:lnSpc>
                          <a:spcPct val="107000"/>
                        </a:lnSpc>
                        <a:spcBef>
                          <a:spcPts val="0"/>
                        </a:spcBef>
                        <a:spcAft>
                          <a:spcPts val="0"/>
                        </a:spcAft>
                      </a:pPr>
                      <a:r>
                        <a:rPr lang="en-US" sz="1600" b="0" dirty="0">
                          <a:solidFill>
                            <a:schemeClr val="tx1"/>
                          </a:solidFill>
                          <a:effectLst/>
                        </a:rPr>
                        <a:t>Lyndale/66th</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50.72</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50%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25.36</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50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1,268</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9888">
                <a:tc>
                  <a:txBody>
                    <a:bodyPr/>
                    <a:lstStyle/>
                    <a:p>
                      <a:pPr marL="0" marR="0">
                        <a:lnSpc>
                          <a:spcPct val="107000"/>
                        </a:lnSpc>
                        <a:spcBef>
                          <a:spcPts val="0"/>
                        </a:spcBef>
                        <a:spcAft>
                          <a:spcPts val="0"/>
                        </a:spcAft>
                      </a:pPr>
                      <a:r>
                        <a:rPr lang="en-US" sz="1600" b="0" dirty="0">
                          <a:solidFill>
                            <a:schemeClr val="tx1"/>
                          </a:solidFill>
                          <a:effectLst/>
                        </a:rPr>
                        <a:t>Penn Ave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34.12</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60%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20.47</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25</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511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9888">
                <a:tc>
                  <a:txBody>
                    <a:bodyPr/>
                    <a:lstStyle/>
                    <a:p>
                      <a:pPr marL="0" marR="0">
                        <a:lnSpc>
                          <a:spcPct val="107000"/>
                        </a:lnSpc>
                        <a:spcBef>
                          <a:spcPts val="0"/>
                        </a:spcBef>
                        <a:spcAft>
                          <a:spcPts val="0"/>
                        </a:spcAft>
                      </a:pPr>
                      <a:r>
                        <a:rPr lang="en-US" sz="1600" b="0" dirty="0">
                          <a:solidFill>
                            <a:schemeClr val="tx1"/>
                          </a:solidFill>
                          <a:effectLst/>
                        </a:rPr>
                        <a:t>Cedar</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26.89</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40%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10.75</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25</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268</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9888">
                <a:tc>
                  <a:txBody>
                    <a:bodyPr/>
                    <a:lstStyle/>
                    <a:p>
                      <a:pPr marL="0" marR="0">
                        <a:lnSpc>
                          <a:spcPct val="107000"/>
                        </a:lnSpc>
                        <a:spcBef>
                          <a:spcPts val="0"/>
                        </a:spcBef>
                        <a:spcAft>
                          <a:spcPts val="0"/>
                        </a:spcAft>
                      </a:pPr>
                      <a:r>
                        <a:rPr lang="en-US" sz="1600" b="0" dirty="0">
                          <a:solidFill>
                            <a:schemeClr val="tx1"/>
                          </a:solidFill>
                          <a:effectLst/>
                        </a:rPr>
                        <a:t>I-494</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2.44</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30%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0.73</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50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36</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9888">
                <a:tc>
                  <a:txBody>
                    <a:bodyPr/>
                    <a:lstStyle/>
                    <a:p>
                      <a:pPr marL="0" marR="0" algn="r">
                        <a:lnSpc>
                          <a:spcPct val="107000"/>
                        </a:lnSpc>
                        <a:spcBef>
                          <a:spcPts val="0"/>
                        </a:spcBef>
                        <a:spcAft>
                          <a:spcPts val="0"/>
                        </a:spcAft>
                      </a:pPr>
                      <a:r>
                        <a:rPr lang="en-US" sz="1600" b="0" dirty="0">
                          <a:solidFill>
                            <a:schemeClr val="tx1"/>
                          </a:solidFill>
                          <a:effectLst/>
                        </a:rPr>
                        <a:t>Total:</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149.93</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 -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93.08</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 -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chemeClr val="tx1"/>
                          </a:solidFill>
                          <a:effectLst/>
                        </a:rPr>
                        <a:t>2,704</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9888">
                <a:tc gridSpan="5">
                  <a:txBody>
                    <a:bodyPr/>
                    <a:lstStyle/>
                    <a:p>
                      <a:pPr marL="0" marR="0" algn="r">
                        <a:lnSpc>
                          <a:spcPct val="107000"/>
                        </a:lnSpc>
                        <a:spcBef>
                          <a:spcPts val="0"/>
                        </a:spcBef>
                        <a:spcAft>
                          <a:spcPts val="0"/>
                        </a:spcAft>
                      </a:pPr>
                      <a:r>
                        <a:rPr lang="en-US" sz="1600" b="1" dirty="0">
                          <a:solidFill>
                            <a:schemeClr val="tx1"/>
                          </a:solidFill>
                          <a:effectLst/>
                        </a:rPr>
                        <a:t>Units Per Acre:</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solidFill>
                            <a:schemeClr val="tx1"/>
                          </a:solidFill>
                          <a:effectLst/>
                        </a:rPr>
                        <a:t>29.05</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2"/>
          <p:cNvSpPr/>
          <p:nvPr/>
        </p:nvSpPr>
        <p:spPr>
          <a:xfrm>
            <a:off x="8585200" y="5638800"/>
            <a:ext cx="3025607"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096686" y="6184900"/>
            <a:ext cx="4802661" cy="369332"/>
          </a:xfrm>
          <a:prstGeom prst="rect">
            <a:avLst/>
          </a:prstGeom>
          <a:noFill/>
        </p:spPr>
        <p:txBody>
          <a:bodyPr wrap="none" rtlCol="0">
            <a:spAutoFit/>
          </a:bodyPr>
          <a:lstStyle/>
          <a:p>
            <a:pPr marL="285750" indent="-285750">
              <a:buFont typeface="Arial" panose="020B0604020202020204" pitchFamily="34" charset="0"/>
              <a:buChar char="•"/>
            </a:pPr>
            <a:r>
              <a:rPr lang="en-US" b="1" dirty="0" smtClean="0"/>
              <a:t>Required Density Goal: 20 units per acre</a:t>
            </a:r>
            <a:endParaRPr lang="en-US" b="1" dirty="0"/>
          </a:p>
        </p:txBody>
      </p:sp>
    </p:spTree>
    <p:extLst>
      <p:ext uri="{BB962C8B-B14F-4D97-AF65-F5344CB8AC3E}">
        <p14:creationId xmlns:p14="http://schemas.microsoft.com/office/powerpoint/2010/main" val="1312852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Housing</a:t>
            </a:r>
            <a:endParaRPr lang="en-US" dirty="0"/>
          </a:p>
        </p:txBody>
      </p:sp>
      <p:sp>
        <p:nvSpPr>
          <p:cNvPr id="10" name="Content Placeholder 2"/>
          <p:cNvSpPr>
            <a:spLocks noGrp="1"/>
          </p:cNvSpPr>
          <p:nvPr>
            <p:ph idx="1"/>
          </p:nvPr>
        </p:nvSpPr>
        <p:spPr>
          <a:xfrm>
            <a:off x="560638" y="1376357"/>
            <a:ext cx="10417008" cy="1283921"/>
          </a:xfrm>
        </p:spPr>
        <p:txBody>
          <a:bodyPr>
            <a:normAutofit/>
          </a:bodyPr>
          <a:lstStyle/>
          <a:p>
            <a:r>
              <a:rPr lang="en-US" sz="2400" dirty="0" smtClean="0"/>
              <a:t>Document Affordable Housing Goals Set by the Metropolitan Council</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721486600"/>
              </p:ext>
            </p:extLst>
          </p:nvPr>
        </p:nvGraphicFramePr>
        <p:xfrm>
          <a:off x="581192" y="2320678"/>
          <a:ext cx="11217108" cy="4070614"/>
        </p:xfrm>
        <a:graphic>
          <a:graphicData uri="http://schemas.openxmlformats.org/drawingml/2006/table">
            <a:tbl>
              <a:tblPr firstRow="1" firstCol="1" bandRow="1">
                <a:tableStyleId>{00A15C55-8517-42AA-B614-E9B94910E393}</a:tableStyleId>
              </a:tblPr>
              <a:tblGrid>
                <a:gridCol w="2343874"/>
                <a:gridCol w="1618390"/>
                <a:gridCol w="1813711"/>
                <a:gridCol w="1813711"/>
                <a:gridCol w="1813711"/>
                <a:gridCol w="1813711"/>
              </a:tblGrid>
              <a:tr h="833565">
                <a:tc>
                  <a:txBody>
                    <a:bodyPr/>
                    <a:lstStyle/>
                    <a:p>
                      <a:pPr marL="0" marR="0" algn="ctr">
                        <a:lnSpc>
                          <a:spcPct val="107000"/>
                        </a:lnSpc>
                        <a:spcBef>
                          <a:spcPts val="0"/>
                        </a:spcBef>
                        <a:spcAft>
                          <a:spcPts val="0"/>
                        </a:spcAft>
                      </a:pPr>
                      <a:r>
                        <a:rPr lang="en-US" sz="1400" dirty="0">
                          <a:solidFill>
                            <a:schemeClr val="tx1"/>
                          </a:solidFill>
                          <a:effectLst/>
                        </a:rPr>
                        <a:t>Redevelopment Area</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400" dirty="0">
                          <a:solidFill>
                            <a:schemeClr val="tx1"/>
                          </a:solidFill>
                          <a:effectLst/>
                        </a:rPr>
                        <a:t>Acres (Net)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400" dirty="0">
                          <a:solidFill>
                            <a:schemeClr val="tx1"/>
                          </a:solidFill>
                          <a:effectLst/>
                        </a:rPr>
                        <a:t>Min. Percent Residential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400" dirty="0">
                          <a:solidFill>
                            <a:schemeClr val="tx1"/>
                          </a:solidFill>
                          <a:effectLst/>
                        </a:rPr>
                        <a:t>Total Acres Allocated for Residential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400" dirty="0">
                          <a:solidFill>
                            <a:schemeClr val="tx1"/>
                          </a:solidFill>
                          <a:effectLst/>
                        </a:rPr>
                        <a:t>Min. Units/Acre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400" dirty="0">
                          <a:solidFill>
                            <a:schemeClr val="tx1"/>
                          </a:solidFill>
                          <a:effectLst/>
                        </a:rPr>
                        <a:t>Units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r>
              <a:tr h="285551">
                <a:tc>
                  <a:txBody>
                    <a:bodyPr/>
                    <a:lstStyle/>
                    <a:p>
                      <a:pPr marL="0" marR="0">
                        <a:lnSpc>
                          <a:spcPct val="107000"/>
                        </a:lnSpc>
                        <a:spcBef>
                          <a:spcPts val="0"/>
                        </a:spcBef>
                        <a:spcAft>
                          <a:spcPts val="0"/>
                        </a:spcAft>
                      </a:pPr>
                      <a:r>
                        <a:rPr lang="en-US" sz="1400" dirty="0">
                          <a:solidFill>
                            <a:schemeClr val="tx1"/>
                          </a:solidFill>
                          <a:effectLst/>
                        </a:rPr>
                        <a:t>HDR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21.66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100%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21.66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25.00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541</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r>
              <a:tr h="529996">
                <a:tc>
                  <a:txBody>
                    <a:bodyPr/>
                    <a:lstStyle/>
                    <a:p>
                      <a:pPr marL="0" marR="0">
                        <a:lnSpc>
                          <a:spcPct val="107000"/>
                        </a:lnSpc>
                        <a:spcBef>
                          <a:spcPts val="0"/>
                        </a:spcBef>
                        <a:spcAft>
                          <a:spcPts val="0"/>
                        </a:spcAft>
                      </a:pPr>
                      <a:r>
                        <a:rPr lang="en-US" sz="1400" dirty="0">
                          <a:solidFill>
                            <a:schemeClr val="tx1"/>
                          </a:solidFill>
                          <a:effectLst/>
                        </a:rPr>
                        <a:t>Mixed Use: Lyndale/66</a:t>
                      </a:r>
                      <a:r>
                        <a:rPr lang="en-US" sz="1400" baseline="30000" dirty="0">
                          <a:solidFill>
                            <a:schemeClr val="tx1"/>
                          </a:solidFill>
                          <a:effectLst/>
                        </a:rPr>
                        <a:t>th</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50.72</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50%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25.36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50.00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1,268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r>
              <a:tr h="795070">
                <a:tc>
                  <a:txBody>
                    <a:bodyPr/>
                    <a:lstStyle/>
                    <a:p>
                      <a:pPr marL="0" marR="0">
                        <a:lnSpc>
                          <a:spcPct val="107000"/>
                        </a:lnSpc>
                        <a:spcBef>
                          <a:spcPts val="0"/>
                        </a:spcBef>
                        <a:spcAft>
                          <a:spcPts val="0"/>
                        </a:spcAft>
                      </a:pPr>
                      <a:r>
                        <a:rPr lang="en-US" sz="1400" dirty="0">
                          <a:solidFill>
                            <a:schemeClr val="tx1"/>
                          </a:solidFill>
                          <a:effectLst/>
                        </a:rPr>
                        <a:t>Mixed Use: Penn Ave. Corridor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34.12</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60%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20.47</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25.00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511</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r>
              <a:tr h="794993">
                <a:tc>
                  <a:txBody>
                    <a:bodyPr/>
                    <a:lstStyle/>
                    <a:p>
                      <a:pPr marL="0" marR="0">
                        <a:lnSpc>
                          <a:spcPct val="107000"/>
                        </a:lnSpc>
                        <a:spcBef>
                          <a:spcPts val="0"/>
                        </a:spcBef>
                        <a:spcAft>
                          <a:spcPts val="0"/>
                        </a:spcAft>
                      </a:pPr>
                      <a:r>
                        <a:rPr lang="en-US" sz="1400" dirty="0">
                          <a:solidFill>
                            <a:schemeClr val="tx1"/>
                          </a:solidFill>
                          <a:effectLst/>
                        </a:rPr>
                        <a:t>Mixed Use: Cedar Ave. Corridor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26.89</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40%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10.75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25.00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268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r>
              <a:tr h="529996">
                <a:tc>
                  <a:txBody>
                    <a:bodyPr/>
                    <a:lstStyle/>
                    <a:p>
                      <a:pPr marL="0" marR="0">
                        <a:lnSpc>
                          <a:spcPct val="107000"/>
                        </a:lnSpc>
                        <a:spcBef>
                          <a:spcPts val="0"/>
                        </a:spcBef>
                        <a:spcAft>
                          <a:spcPts val="0"/>
                        </a:spcAft>
                      </a:pPr>
                      <a:r>
                        <a:rPr lang="en-US" sz="1400" dirty="0">
                          <a:solidFill>
                            <a:schemeClr val="tx1"/>
                          </a:solidFill>
                          <a:effectLst/>
                        </a:rPr>
                        <a:t>Mixed Use: I-494 Corridor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2.44</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30%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0.73</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50.00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36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r>
              <a:tr h="285551">
                <a:tc>
                  <a:txBody>
                    <a:bodyPr/>
                    <a:lstStyle/>
                    <a:p>
                      <a:pPr marL="0" marR="0">
                        <a:lnSpc>
                          <a:spcPct val="107000"/>
                        </a:lnSpc>
                        <a:spcBef>
                          <a:spcPts val="0"/>
                        </a:spcBef>
                        <a:spcAft>
                          <a:spcPts val="0"/>
                        </a:spcAft>
                      </a:pPr>
                      <a:r>
                        <a:rPr lang="en-US" sz="1400" dirty="0">
                          <a:solidFill>
                            <a:schemeClr val="tx1"/>
                          </a:solidFill>
                          <a:effectLst/>
                        </a:rPr>
                        <a:t>Total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135.83</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78.97</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c>
                  <a:txBody>
                    <a:bodyPr/>
                    <a:lstStyle/>
                    <a:p>
                      <a:pPr marL="0" marR="0" algn="ctr">
                        <a:lnSpc>
                          <a:spcPct val="107000"/>
                        </a:lnSpc>
                        <a:spcBef>
                          <a:spcPts val="0"/>
                        </a:spcBef>
                        <a:spcAft>
                          <a:spcPts val="0"/>
                        </a:spcAft>
                      </a:pPr>
                      <a:r>
                        <a:rPr lang="en-US" sz="1800" dirty="0">
                          <a:solidFill>
                            <a:schemeClr val="tx1"/>
                          </a:solidFill>
                          <a:effectLst/>
                        </a:rPr>
                        <a:t>2,624</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40" marR="88540" marT="0" marB="0"/>
                </a:tc>
              </a:tr>
            </a:tbl>
          </a:graphicData>
        </a:graphic>
      </p:graphicFrame>
      <p:sp>
        <p:nvSpPr>
          <p:cNvPr id="5" name="TextBox 4"/>
          <p:cNvSpPr txBox="1"/>
          <p:nvPr/>
        </p:nvSpPr>
        <p:spPr>
          <a:xfrm>
            <a:off x="5627252" y="6402960"/>
            <a:ext cx="6171048" cy="369332"/>
          </a:xfrm>
          <a:prstGeom prst="rect">
            <a:avLst/>
          </a:prstGeom>
          <a:noFill/>
        </p:spPr>
        <p:txBody>
          <a:bodyPr wrap="none" rtlCol="0">
            <a:spAutoFit/>
          </a:bodyPr>
          <a:lstStyle/>
          <a:p>
            <a:pPr marL="285750" indent="-285750">
              <a:buFont typeface="Arial" panose="020B0604020202020204" pitchFamily="34" charset="0"/>
              <a:buChar char="•"/>
            </a:pPr>
            <a:r>
              <a:rPr lang="en-US" b="1" dirty="0" smtClean="0"/>
              <a:t>Required Affordable Housing Goal: 121 units per acre</a:t>
            </a:r>
            <a:endParaRPr lang="en-US" b="1" dirty="0"/>
          </a:p>
        </p:txBody>
      </p:sp>
      <p:sp>
        <p:nvSpPr>
          <p:cNvPr id="6" name="Rectangle 5"/>
          <p:cNvSpPr/>
          <p:nvPr/>
        </p:nvSpPr>
        <p:spPr>
          <a:xfrm>
            <a:off x="10147300" y="6096000"/>
            <a:ext cx="1346200" cy="306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496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Transportation</a:t>
            </a:r>
            <a:endParaRPr lang="en-US" dirty="0"/>
          </a:p>
        </p:txBody>
      </p:sp>
      <p:sp>
        <p:nvSpPr>
          <p:cNvPr id="10" name="Content Placeholder 2"/>
          <p:cNvSpPr>
            <a:spLocks noGrp="1"/>
          </p:cNvSpPr>
          <p:nvPr>
            <p:ph idx="1"/>
          </p:nvPr>
        </p:nvSpPr>
        <p:spPr>
          <a:xfrm>
            <a:off x="581192" y="2339993"/>
            <a:ext cx="7432508" cy="3678304"/>
          </a:xfrm>
        </p:spPr>
        <p:txBody>
          <a:bodyPr>
            <a:normAutofit lnSpcReduction="10000"/>
          </a:bodyPr>
          <a:lstStyle/>
          <a:p>
            <a:pPr marL="0" indent="0">
              <a:buNone/>
            </a:pPr>
            <a:r>
              <a:rPr lang="en-US" sz="2400" b="1" u="sng" dirty="0" smtClean="0"/>
              <a:t>Key Changes</a:t>
            </a:r>
          </a:p>
          <a:p>
            <a:r>
              <a:rPr lang="en-US" sz="2400" dirty="0" smtClean="0"/>
              <a:t>Multimodal Focused</a:t>
            </a:r>
          </a:p>
          <a:p>
            <a:r>
              <a:rPr lang="en-US" sz="2400" dirty="0" smtClean="0"/>
              <a:t>Stronger Emphasis on Peds, Bikes and Transit</a:t>
            </a:r>
          </a:p>
          <a:p>
            <a:r>
              <a:rPr lang="en-US" sz="2400" dirty="0" smtClean="0"/>
              <a:t>Incorporates Past Planning Efforts:</a:t>
            </a:r>
          </a:p>
          <a:p>
            <a:pPr lvl="1"/>
            <a:r>
              <a:rPr lang="en-US" sz="2200" dirty="0" smtClean="0"/>
              <a:t>Bike Master Plan</a:t>
            </a:r>
          </a:p>
          <a:p>
            <a:pPr lvl="1"/>
            <a:r>
              <a:rPr lang="en-US" sz="2200" dirty="0" smtClean="0"/>
              <a:t>Pedestrian Master Plan</a:t>
            </a:r>
          </a:p>
          <a:p>
            <a:pPr lvl="1"/>
            <a:r>
              <a:rPr lang="en-US" sz="2200" dirty="0" smtClean="0"/>
              <a:t>Complete Streets Policy</a:t>
            </a:r>
          </a:p>
          <a:p>
            <a:pPr lvl="1"/>
            <a:r>
              <a:rPr lang="en-US" sz="2200" dirty="0" smtClean="0"/>
              <a:t>Guiding Principles</a:t>
            </a:r>
          </a:p>
        </p:txBody>
      </p:sp>
      <p:graphicFrame>
        <p:nvGraphicFramePr>
          <p:cNvPr id="3" name="Diagram 2"/>
          <p:cNvGraphicFramePr/>
          <p:nvPr>
            <p:extLst>
              <p:ext uri="{D42A27DB-BD31-4B8C-83A1-F6EECF244321}">
                <p14:modId xmlns:p14="http://schemas.microsoft.com/office/powerpoint/2010/main" val="3763325618"/>
              </p:ext>
            </p:extLst>
          </p:nvPr>
        </p:nvGraphicFramePr>
        <p:xfrm>
          <a:off x="6251408" y="2339993"/>
          <a:ext cx="5359400" cy="4225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2634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3996" y="38578"/>
            <a:ext cx="10567904" cy="6819422"/>
          </a:xfrm>
          <a:prstGeom prst="rect">
            <a:avLst/>
          </a:prstGeom>
        </p:spPr>
      </p:pic>
    </p:spTree>
    <p:extLst>
      <p:ext uri="{BB962C8B-B14F-4D97-AF65-F5344CB8AC3E}">
        <p14:creationId xmlns:p14="http://schemas.microsoft.com/office/powerpoint/2010/main" val="3344160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Parks</a:t>
            </a:r>
            <a:endParaRPr lang="en-US" dirty="0"/>
          </a:p>
        </p:txBody>
      </p:sp>
      <p:pic>
        <p:nvPicPr>
          <p:cNvPr id="3" name="Picture 2"/>
          <p:cNvPicPr>
            <a:picLocks noChangeAspect="1"/>
          </p:cNvPicPr>
          <p:nvPr/>
        </p:nvPicPr>
        <p:blipFill>
          <a:blip r:embed="rId3"/>
          <a:stretch>
            <a:fillRect/>
          </a:stretch>
        </p:blipFill>
        <p:spPr>
          <a:xfrm>
            <a:off x="5255071" y="1858212"/>
            <a:ext cx="6453415" cy="4809389"/>
          </a:xfrm>
          <a:prstGeom prst="rect">
            <a:avLst/>
          </a:prstGeom>
        </p:spPr>
      </p:pic>
      <p:pic>
        <p:nvPicPr>
          <p:cNvPr id="4" name="Picture 3"/>
          <p:cNvPicPr>
            <a:picLocks noChangeAspect="1"/>
          </p:cNvPicPr>
          <p:nvPr/>
        </p:nvPicPr>
        <p:blipFill>
          <a:blip r:embed="rId4"/>
          <a:stretch>
            <a:fillRect/>
          </a:stretch>
        </p:blipFill>
        <p:spPr>
          <a:xfrm>
            <a:off x="9820674" y="2044418"/>
            <a:ext cx="1790134" cy="2218488"/>
          </a:xfrm>
          <a:prstGeom prst="rect">
            <a:avLst/>
          </a:prstGeom>
        </p:spPr>
      </p:pic>
      <p:sp>
        <p:nvSpPr>
          <p:cNvPr id="9" name="Content Placeholder 2"/>
          <p:cNvSpPr>
            <a:spLocks noGrp="1"/>
          </p:cNvSpPr>
          <p:nvPr>
            <p:ph idx="1"/>
          </p:nvPr>
        </p:nvSpPr>
        <p:spPr>
          <a:xfrm>
            <a:off x="339892" y="2423754"/>
            <a:ext cx="7432508" cy="3678304"/>
          </a:xfrm>
        </p:spPr>
        <p:txBody>
          <a:bodyPr>
            <a:normAutofit fontScale="77500" lnSpcReduction="20000"/>
          </a:bodyPr>
          <a:lstStyle/>
          <a:p>
            <a:pPr marL="0" indent="0">
              <a:buNone/>
            </a:pPr>
            <a:r>
              <a:rPr lang="en-US" sz="2400" b="1" u="sng" dirty="0" smtClean="0"/>
              <a:t>Key Changes</a:t>
            </a:r>
          </a:p>
          <a:p>
            <a:r>
              <a:rPr lang="en-US" sz="2400" dirty="0" smtClean="0"/>
              <a:t>Updates to the 10 Year Parks Master Plan</a:t>
            </a:r>
          </a:p>
          <a:p>
            <a:pPr lvl="1"/>
            <a:r>
              <a:rPr lang="en-US" sz="2200" dirty="0" smtClean="0"/>
              <a:t>Inventory of all parks</a:t>
            </a:r>
          </a:p>
          <a:p>
            <a:pPr lvl="1"/>
            <a:r>
              <a:rPr lang="en-US" sz="2200" dirty="0" smtClean="0"/>
              <a:t>Recommendations for each park</a:t>
            </a:r>
          </a:p>
          <a:p>
            <a:pPr lvl="1"/>
            <a:r>
              <a:rPr lang="en-US" sz="2200" dirty="0" smtClean="0"/>
              <a:t>Planning Level Cost Estimates</a:t>
            </a:r>
          </a:p>
          <a:p>
            <a:pPr lvl="1"/>
            <a:endParaRPr lang="en-US" sz="2200" dirty="0" smtClean="0"/>
          </a:p>
          <a:p>
            <a:r>
              <a:rPr lang="en-US" sz="2400" dirty="0" smtClean="0"/>
              <a:t>Specific Recommendations:</a:t>
            </a:r>
          </a:p>
          <a:p>
            <a:pPr lvl="1"/>
            <a:r>
              <a:rPr lang="en-US" sz="2000" dirty="0" smtClean="0"/>
              <a:t>Dog Park</a:t>
            </a:r>
          </a:p>
          <a:p>
            <a:pPr lvl="1"/>
            <a:r>
              <a:rPr lang="en-US" sz="2000" dirty="0" smtClean="0"/>
              <a:t>Soccer Fields</a:t>
            </a:r>
          </a:p>
          <a:p>
            <a:pPr lvl="1"/>
            <a:r>
              <a:rPr lang="en-US" sz="2000" dirty="0" smtClean="0"/>
              <a:t>Woodlake Nature Center Investments</a:t>
            </a:r>
          </a:p>
          <a:p>
            <a:pPr lvl="1"/>
            <a:r>
              <a:rPr lang="en-US" sz="2000" dirty="0" smtClean="0"/>
              <a:t>Asset Management</a:t>
            </a:r>
          </a:p>
        </p:txBody>
      </p:sp>
    </p:spTree>
    <p:extLst>
      <p:ext uri="{BB962C8B-B14F-4D97-AF65-F5344CB8AC3E}">
        <p14:creationId xmlns:p14="http://schemas.microsoft.com/office/powerpoint/2010/main" val="1758245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graphicFrame>
        <p:nvGraphicFramePr>
          <p:cNvPr id="5" name="Diagram 4"/>
          <p:cNvGraphicFramePr/>
          <p:nvPr>
            <p:extLst>
              <p:ext uri="{D42A27DB-BD31-4B8C-83A1-F6EECF244321}">
                <p14:modId xmlns:p14="http://schemas.microsoft.com/office/powerpoint/2010/main" val="1233264989"/>
              </p:ext>
            </p:extLst>
          </p:nvPr>
        </p:nvGraphicFramePr>
        <p:xfrm>
          <a:off x="581192" y="1943100"/>
          <a:ext cx="6365708" cy="481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rot="1048892">
            <a:off x="7341020" y="2808526"/>
            <a:ext cx="3859967" cy="2554545"/>
          </a:xfrm>
          <a:prstGeom prst="rect">
            <a:avLst/>
          </a:prstGeom>
          <a:noFill/>
        </p:spPr>
        <p:txBody>
          <a:bodyPr wrap="none" lIns="91440" tIns="45720" rIns="91440" bIns="45720">
            <a:spAutoFit/>
          </a:bodyPr>
          <a:lstStyle/>
          <a:p>
            <a:pPr algn="ctr"/>
            <a:r>
              <a:rPr lang="en-US" sz="8000" b="1" cap="none" spc="0" dirty="0" smtClean="0">
                <a:ln w="22225">
                  <a:solidFill>
                    <a:schemeClr val="accent2"/>
                  </a:solidFill>
                  <a:prstDash val="solid"/>
                </a:ln>
                <a:solidFill>
                  <a:schemeClr val="accent2">
                    <a:lumMod val="40000"/>
                    <a:lumOff val="60000"/>
                  </a:schemeClr>
                </a:solidFill>
                <a:effectLst/>
              </a:rPr>
              <a:t>What’s </a:t>
            </a:r>
          </a:p>
          <a:p>
            <a:pPr algn="ctr"/>
            <a:r>
              <a:rPr lang="en-US" sz="8000" b="1" cap="none" spc="0" dirty="0" smtClean="0">
                <a:ln w="22225">
                  <a:solidFill>
                    <a:schemeClr val="accent2"/>
                  </a:solidFill>
                  <a:prstDash val="solid"/>
                </a:ln>
                <a:solidFill>
                  <a:schemeClr val="accent2">
                    <a:lumMod val="40000"/>
                    <a:lumOff val="60000"/>
                  </a:schemeClr>
                </a:solidFill>
                <a:effectLst/>
              </a:rPr>
              <a:t>Next?</a:t>
            </a:r>
            <a:endParaRPr lang="en-US" sz="8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386769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rmAutofit/>
          </a:bodyPr>
          <a:lstStyle/>
          <a:p>
            <a:r>
              <a:rPr lang="en-US" sz="2800" dirty="0"/>
              <a:t>Tonight’s Talking Points</a:t>
            </a:r>
          </a:p>
          <a:p>
            <a:pPr lvl="1"/>
            <a:r>
              <a:rPr lang="en-US" sz="2400" dirty="0"/>
              <a:t>Introductions (5 minutes</a:t>
            </a:r>
            <a:r>
              <a:rPr lang="en-US" sz="2400" dirty="0" smtClean="0"/>
              <a:t>)</a:t>
            </a:r>
          </a:p>
          <a:p>
            <a:pPr lvl="1"/>
            <a:r>
              <a:rPr lang="en-US" sz="2400" dirty="0" smtClean="0"/>
              <a:t>Project Management Changes (5 minutes)</a:t>
            </a:r>
            <a:endParaRPr lang="en-US" sz="2400" dirty="0"/>
          </a:p>
          <a:p>
            <a:pPr lvl="1"/>
            <a:r>
              <a:rPr lang="en-US" sz="2400" dirty="0"/>
              <a:t>Recap to Comprehensive Planning (5 minutes)</a:t>
            </a:r>
          </a:p>
          <a:p>
            <a:pPr lvl="1"/>
            <a:r>
              <a:rPr lang="en-US" sz="2400" dirty="0" smtClean="0"/>
              <a:t>Highlight Changes by Plan Element (60 Minutes)</a:t>
            </a:r>
            <a:endParaRPr lang="en-US" sz="2400" dirty="0"/>
          </a:p>
          <a:p>
            <a:pPr lvl="2"/>
            <a:r>
              <a:rPr lang="en-US" sz="2200" dirty="0"/>
              <a:t>Group Discussion </a:t>
            </a:r>
            <a:endParaRPr lang="en-US" sz="2200" dirty="0" smtClean="0"/>
          </a:p>
          <a:p>
            <a:pPr lvl="1"/>
            <a:r>
              <a:rPr lang="en-US" sz="2400" dirty="0" smtClean="0"/>
              <a:t>Next </a:t>
            </a:r>
            <a:r>
              <a:rPr lang="en-US" sz="2400" dirty="0"/>
              <a:t>Steps (5 minutes)</a:t>
            </a:r>
          </a:p>
        </p:txBody>
      </p:sp>
      <p:pic>
        <p:nvPicPr>
          <p:cNvPr id="4" name="Picture 3"/>
          <p:cNvPicPr>
            <a:picLocks noChangeAspect="1"/>
          </p:cNvPicPr>
          <p:nvPr/>
        </p:nvPicPr>
        <p:blipFill>
          <a:blip r:embed="rId3"/>
          <a:stretch>
            <a:fillRect/>
          </a:stretch>
        </p:blipFill>
        <p:spPr>
          <a:xfrm>
            <a:off x="7853218" y="1956068"/>
            <a:ext cx="3757589" cy="2730233"/>
          </a:xfrm>
          <a:prstGeom prst="rect">
            <a:avLst/>
          </a:prstGeom>
        </p:spPr>
      </p:pic>
    </p:spTree>
    <p:extLst>
      <p:ext uri="{BB962C8B-B14F-4D97-AF65-F5344CB8AC3E}">
        <p14:creationId xmlns:p14="http://schemas.microsoft.com/office/powerpoint/2010/main" val="2688389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2050" name="Picture 2" descr="https://www.velovision.com/wp-content/uploads/2015/02/thank-you-672x3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291" y="2006600"/>
            <a:ext cx="8402484" cy="46513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339892" y="2423754"/>
            <a:ext cx="2784308" cy="3678304"/>
          </a:xfrm>
        </p:spPr>
        <p:txBody>
          <a:bodyPr>
            <a:normAutofit/>
          </a:bodyPr>
          <a:lstStyle/>
          <a:p>
            <a:pPr marL="0" indent="0" algn="ctr">
              <a:buNone/>
            </a:pPr>
            <a:r>
              <a:rPr lang="en-US" sz="2400" dirty="0" smtClean="0"/>
              <a:t>Thank you for your time and commitment to Richfield.</a:t>
            </a:r>
            <a:endParaRPr lang="en-US" sz="2000" dirty="0" smtClean="0"/>
          </a:p>
        </p:txBody>
      </p:sp>
    </p:spTree>
    <p:extLst>
      <p:ext uri="{BB962C8B-B14F-4D97-AF65-F5344CB8AC3E}">
        <p14:creationId xmlns:p14="http://schemas.microsoft.com/office/powerpoint/2010/main" val="527371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 &amp; </a:t>
            </a:r>
            <a:r>
              <a:rPr lang="en-US" dirty="0" smtClean="0"/>
              <a:t>Discussion</a:t>
            </a:r>
            <a:endParaRPr lang="en-US" dirty="0"/>
          </a:p>
        </p:txBody>
      </p:sp>
      <p:sp>
        <p:nvSpPr>
          <p:cNvPr id="3" name="Subtitle 2"/>
          <p:cNvSpPr>
            <a:spLocks noGrp="1"/>
          </p:cNvSpPr>
          <p:nvPr>
            <p:ph type="subTitle" idx="1"/>
          </p:nvPr>
        </p:nvSpPr>
        <p:spPr/>
        <p:txBody>
          <a:bodyPr/>
          <a:lstStyle/>
          <a:p>
            <a:r>
              <a:rPr lang="en-US" dirty="0"/>
              <a:t>Advisory Committee Meeting											</a:t>
            </a:r>
            <a:r>
              <a:rPr lang="en-US" dirty="0" smtClean="0"/>
              <a:t>Monday</a:t>
            </a:r>
            <a:r>
              <a:rPr lang="en-US" dirty="0"/>
              <a:t>,  </a:t>
            </a:r>
            <a:r>
              <a:rPr lang="en-US" dirty="0" smtClean="0"/>
              <a:t>February </a:t>
            </a:r>
            <a:r>
              <a:rPr lang="en-US" dirty="0"/>
              <a:t>12, </a:t>
            </a:r>
            <a:r>
              <a:rPr lang="en-US" dirty="0" smtClean="0"/>
              <a:t>2018</a:t>
            </a:r>
            <a:endParaRPr lang="en-US" dirty="0"/>
          </a:p>
        </p:txBody>
      </p:sp>
      <p:pic>
        <p:nvPicPr>
          <p:cNvPr id="5" name="Picture 4"/>
          <p:cNvPicPr>
            <a:picLocks noChangeAspect="1"/>
          </p:cNvPicPr>
          <p:nvPr/>
        </p:nvPicPr>
        <p:blipFill>
          <a:blip r:embed="rId3"/>
          <a:stretch>
            <a:fillRect/>
          </a:stretch>
        </p:blipFill>
        <p:spPr>
          <a:xfrm>
            <a:off x="762000" y="3451678"/>
            <a:ext cx="3810000" cy="2730500"/>
          </a:xfrm>
          <a:prstGeom prst="rect">
            <a:avLst/>
          </a:prstGeom>
        </p:spPr>
      </p:pic>
      <p:pic>
        <p:nvPicPr>
          <p:cNvPr id="6" name="Picture 5"/>
          <p:cNvPicPr>
            <a:picLocks noChangeAspect="1"/>
          </p:cNvPicPr>
          <p:nvPr/>
        </p:nvPicPr>
        <p:blipFill>
          <a:blip r:embed="rId4"/>
          <a:stretch>
            <a:fillRect/>
          </a:stretch>
        </p:blipFill>
        <p:spPr>
          <a:xfrm>
            <a:off x="4572000" y="3451678"/>
            <a:ext cx="4826642" cy="2730500"/>
          </a:xfrm>
          <a:prstGeom prst="rect">
            <a:avLst/>
          </a:prstGeom>
        </p:spPr>
      </p:pic>
      <p:pic>
        <p:nvPicPr>
          <p:cNvPr id="8" name="Picture 7"/>
          <p:cNvPicPr>
            <a:picLocks noChangeAspect="1"/>
          </p:cNvPicPr>
          <p:nvPr/>
        </p:nvPicPr>
        <p:blipFill>
          <a:blip r:embed="rId5"/>
          <a:stretch>
            <a:fillRect/>
          </a:stretch>
        </p:blipFill>
        <p:spPr>
          <a:xfrm>
            <a:off x="7771832" y="3451678"/>
            <a:ext cx="3640666" cy="2730500"/>
          </a:xfrm>
          <a:prstGeom prst="rect">
            <a:avLst/>
          </a:prstGeom>
        </p:spPr>
      </p:pic>
    </p:spTree>
    <p:extLst>
      <p:ext uri="{BB962C8B-B14F-4D97-AF65-F5344CB8AC3E}">
        <p14:creationId xmlns:p14="http://schemas.microsoft.com/office/powerpoint/2010/main" val="1511733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planning 101</a:t>
            </a:r>
          </a:p>
        </p:txBody>
      </p:sp>
      <p:sp>
        <p:nvSpPr>
          <p:cNvPr id="10" name="Content Placeholder 2"/>
          <p:cNvSpPr>
            <a:spLocks noGrp="1"/>
          </p:cNvSpPr>
          <p:nvPr>
            <p:ph idx="1"/>
          </p:nvPr>
        </p:nvSpPr>
        <p:spPr>
          <a:xfrm>
            <a:off x="581193" y="2284637"/>
            <a:ext cx="11029615" cy="3678303"/>
          </a:xfrm>
        </p:spPr>
        <p:txBody>
          <a:bodyPr/>
          <a:lstStyle/>
          <a:p>
            <a:r>
              <a:rPr lang="en-US" sz="2800" dirty="0"/>
              <a:t>Comprehensive Plans Provide:</a:t>
            </a:r>
          </a:p>
          <a:p>
            <a:pPr lvl="1"/>
            <a:r>
              <a:rPr lang="en-US" sz="2400" dirty="0"/>
              <a:t>Vision Statements and Goals</a:t>
            </a:r>
          </a:p>
          <a:p>
            <a:pPr lvl="1"/>
            <a:r>
              <a:rPr lang="en-US" sz="2400" dirty="0"/>
              <a:t>Policy Direction</a:t>
            </a:r>
          </a:p>
          <a:p>
            <a:pPr lvl="1"/>
            <a:r>
              <a:rPr lang="en-US" sz="2400" dirty="0"/>
              <a:t>Guides Growth</a:t>
            </a:r>
          </a:p>
          <a:p>
            <a:pPr lvl="1"/>
            <a:r>
              <a:rPr lang="en-US" sz="2400" dirty="0"/>
              <a:t>Twenty Year Time Horizon</a:t>
            </a:r>
          </a:p>
          <a:p>
            <a:pPr lvl="1"/>
            <a:r>
              <a:rPr lang="en-US" sz="2400" dirty="0"/>
              <a:t>Prepares for Implementation</a:t>
            </a:r>
          </a:p>
          <a:p>
            <a:pPr lvl="1"/>
            <a:endParaRPr lang="en-US" dirty="0"/>
          </a:p>
        </p:txBody>
      </p:sp>
      <p:grpSp>
        <p:nvGrpSpPr>
          <p:cNvPr id="3" name="Group 2"/>
          <p:cNvGrpSpPr/>
          <p:nvPr/>
        </p:nvGrpSpPr>
        <p:grpSpPr>
          <a:xfrm>
            <a:off x="6008914" y="1926771"/>
            <a:ext cx="5753100" cy="3837215"/>
            <a:chOff x="6008914" y="1926771"/>
            <a:chExt cx="5753100" cy="3837215"/>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2658" y="1926771"/>
              <a:ext cx="2929356" cy="2197017"/>
            </a:xfrm>
            <a:prstGeom prst="rect">
              <a:avLst/>
            </a:prstGeom>
          </p:spPr>
        </p:pic>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08914" y="4073751"/>
              <a:ext cx="2929356" cy="169023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2202" y="4094617"/>
              <a:ext cx="2950905" cy="166936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8914" y="1976809"/>
              <a:ext cx="2823744" cy="2117808"/>
            </a:xfrm>
            <a:prstGeom prst="rect">
              <a:avLst/>
            </a:prstGeom>
          </p:spPr>
        </p:pic>
      </p:grpSp>
    </p:spTree>
    <p:extLst>
      <p:ext uri="{BB962C8B-B14F-4D97-AF65-F5344CB8AC3E}">
        <p14:creationId xmlns:p14="http://schemas.microsoft.com/office/powerpoint/2010/main" val="293634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planning 101</a:t>
            </a:r>
          </a:p>
        </p:txBody>
      </p:sp>
      <p:sp>
        <p:nvSpPr>
          <p:cNvPr id="10" name="Content Placeholder 2"/>
          <p:cNvSpPr>
            <a:spLocks noGrp="1"/>
          </p:cNvSpPr>
          <p:nvPr>
            <p:ph idx="1"/>
          </p:nvPr>
        </p:nvSpPr>
        <p:spPr>
          <a:xfrm>
            <a:off x="581193" y="2180496"/>
            <a:ext cx="5238102" cy="3678304"/>
          </a:xfrm>
        </p:spPr>
        <p:txBody>
          <a:bodyPr/>
          <a:lstStyle/>
          <a:p>
            <a:r>
              <a:rPr lang="en-US" sz="2800" dirty="0"/>
              <a:t>Minnesota State Statue</a:t>
            </a:r>
          </a:p>
          <a:p>
            <a:pPr lvl="1"/>
            <a:r>
              <a:rPr lang="en-US" sz="2400" dirty="0"/>
              <a:t>Seven County Metro Cities and Counties are required to update their plans every 10 years.</a:t>
            </a:r>
          </a:p>
          <a:p>
            <a:pPr lvl="1"/>
            <a:r>
              <a:rPr lang="en-US" sz="2400" dirty="0"/>
              <a:t>Facilitated by the Metropolitan Council</a:t>
            </a:r>
          </a:p>
          <a:p>
            <a:r>
              <a:rPr lang="en-US" sz="2600" dirty="0"/>
              <a:t>Updates need to align with regional polices (2040 Thrive MSP)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614" y="4580796"/>
            <a:ext cx="3034075" cy="1841950"/>
          </a:xfrm>
          <a:prstGeom prst="rect">
            <a:avLst/>
          </a:prstGeom>
        </p:spPr>
      </p:pic>
      <p:pic>
        <p:nvPicPr>
          <p:cNvPr id="3" name="Picture 2"/>
          <p:cNvPicPr>
            <a:picLocks noChangeAspect="1"/>
          </p:cNvPicPr>
          <p:nvPr/>
        </p:nvPicPr>
        <p:blipFill>
          <a:blip r:embed="rId3"/>
          <a:stretch>
            <a:fillRect/>
          </a:stretch>
        </p:blipFill>
        <p:spPr>
          <a:xfrm>
            <a:off x="7672614" y="2095451"/>
            <a:ext cx="3530584" cy="2485345"/>
          </a:xfrm>
          <a:prstGeom prst="rect">
            <a:avLst/>
          </a:prstGeom>
        </p:spPr>
      </p:pic>
    </p:spTree>
    <p:extLst>
      <p:ext uri="{BB962C8B-B14F-4D97-AF65-F5344CB8AC3E}">
        <p14:creationId xmlns:p14="http://schemas.microsoft.com/office/powerpoint/2010/main" val="1195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Element Requirements</a:t>
            </a:r>
          </a:p>
        </p:txBody>
      </p:sp>
      <p:pic>
        <p:nvPicPr>
          <p:cNvPr id="4" name="Picture 3"/>
          <p:cNvPicPr>
            <a:picLocks noChangeAspect="1"/>
          </p:cNvPicPr>
          <p:nvPr/>
        </p:nvPicPr>
        <p:blipFill rotWithShape="1">
          <a:blip r:embed="rId2"/>
          <a:srcRect b="67720"/>
          <a:stretch/>
        </p:blipFill>
        <p:spPr>
          <a:xfrm>
            <a:off x="581192" y="1996456"/>
            <a:ext cx="7930555" cy="2016744"/>
          </a:xfrm>
          <a:prstGeom prst="rect">
            <a:avLst/>
          </a:prstGeom>
        </p:spPr>
      </p:pic>
      <p:pic>
        <p:nvPicPr>
          <p:cNvPr id="5" name="Picture 4"/>
          <p:cNvPicPr>
            <a:picLocks noChangeAspect="1"/>
          </p:cNvPicPr>
          <p:nvPr/>
        </p:nvPicPr>
        <p:blipFill rotWithShape="1">
          <a:blip r:embed="rId2"/>
          <a:srcRect t="33116" b="34128"/>
          <a:stretch/>
        </p:blipFill>
        <p:spPr>
          <a:xfrm>
            <a:off x="581192" y="4293700"/>
            <a:ext cx="7930555" cy="2046514"/>
          </a:xfrm>
          <a:prstGeom prst="rect">
            <a:avLst/>
          </a:prstGeom>
        </p:spPr>
      </p:pic>
      <p:pic>
        <p:nvPicPr>
          <p:cNvPr id="6" name="Picture 5"/>
          <p:cNvPicPr>
            <a:picLocks noChangeAspect="1"/>
          </p:cNvPicPr>
          <p:nvPr/>
        </p:nvPicPr>
        <p:blipFill rotWithShape="1">
          <a:blip r:embed="rId2"/>
          <a:srcRect t="67103" r="66790" b="141"/>
          <a:stretch/>
        </p:blipFill>
        <p:spPr>
          <a:xfrm>
            <a:off x="8511747" y="1996456"/>
            <a:ext cx="2633723" cy="2046513"/>
          </a:xfrm>
          <a:prstGeom prst="rect">
            <a:avLst/>
          </a:prstGeom>
        </p:spPr>
      </p:pic>
      <p:pic>
        <p:nvPicPr>
          <p:cNvPr id="7" name="Picture 6"/>
          <p:cNvPicPr>
            <a:picLocks noChangeAspect="1"/>
          </p:cNvPicPr>
          <p:nvPr/>
        </p:nvPicPr>
        <p:blipFill rotWithShape="1">
          <a:blip r:embed="rId2"/>
          <a:srcRect l="33395" t="67244" r="33395"/>
          <a:stretch/>
        </p:blipFill>
        <p:spPr>
          <a:xfrm>
            <a:off x="8511747" y="4293700"/>
            <a:ext cx="2633723" cy="2046513"/>
          </a:xfrm>
          <a:prstGeom prst="rect">
            <a:avLst/>
          </a:prstGeom>
        </p:spPr>
      </p:pic>
    </p:spTree>
    <p:extLst>
      <p:ext uri="{BB962C8B-B14F-4D97-AF65-F5344CB8AC3E}">
        <p14:creationId xmlns:p14="http://schemas.microsoft.com/office/powerpoint/2010/main" val="3072909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rcRect t="1" b="36698"/>
          <a:stretch/>
        </p:blipFill>
        <p:spPr>
          <a:xfrm>
            <a:off x="418419" y="1864178"/>
            <a:ext cx="11387138" cy="4797879"/>
          </a:xfrm>
          <a:prstGeom prst="rect">
            <a:avLst/>
          </a:prstGeom>
        </p:spPr>
      </p:pic>
      <p:graphicFrame>
        <p:nvGraphicFramePr>
          <p:cNvPr id="9" name="Content Placeholder 3"/>
          <p:cNvGraphicFramePr>
            <a:graphicFrameLocks noGrp="1"/>
          </p:cNvGraphicFramePr>
          <p:nvPr>
            <p:ph idx="1"/>
            <p:extLst>
              <p:ext uri="{D42A27DB-BD31-4B8C-83A1-F6EECF244321}">
                <p14:modId xmlns:p14="http://schemas.microsoft.com/office/powerpoint/2010/main" val="4252684610"/>
              </p:ext>
            </p:extLst>
          </p:nvPr>
        </p:nvGraphicFramePr>
        <p:xfrm>
          <a:off x="597013" y="2988128"/>
          <a:ext cx="11029949" cy="2243547"/>
        </p:xfrm>
        <a:graphic>
          <a:graphicData uri="http://schemas.openxmlformats.org/drawingml/2006/table">
            <a:tbl>
              <a:tblPr firstRow="1" bandRow="1">
                <a:tableStyleId>{5C22544A-7EE6-4342-B048-85BDC9FD1C3A}</a:tableStyleId>
              </a:tblPr>
              <a:tblGrid>
                <a:gridCol w="1575707">
                  <a:extLst>
                    <a:ext uri="{9D8B030D-6E8A-4147-A177-3AD203B41FA5}">
                      <a16:colId xmlns="" xmlns:a16="http://schemas.microsoft.com/office/drawing/2014/main" val="2427120968"/>
                    </a:ext>
                  </a:extLst>
                </a:gridCol>
                <a:gridCol w="1575707">
                  <a:extLst>
                    <a:ext uri="{9D8B030D-6E8A-4147-A177-3AD203B41FA5}">
                      <a16:colId xmlns="" xmlns:a16="http://schemas.microsoft.com/office/drawing/2014/main" val="669740794"/>
                    </a:ext>
                  </a:extLst>
                </a:gridCol>
                <a:gridCol w="1575707">
                  <a:extLst>
                    <a:ext uri="{9D8B030D-6E8A-4147-A177-3AD203B41FA5}">
                      <a16:colId xmlns="" xmlns:a16="http://schemas.microsoft.com/office/drawing/2014/main" val="802578454"/>
                    </a:ext>
                  </a:extLst>
                </a:gridCol>
                <a:gridCol w="1575707">
                  <a:extLst>
                    <a:ext uri="{9D8B030D-6E8A-4147-A177-3AD203B41FA5}">
                      <a16:colId xmlns="" xmlns:a16="http://schemas.microsoft.com/office/drawing/2014/main" val="3309180123"/>
                    </a:ext>
                  </a:extLst>
                </a:gridCol>
                <a:gridCol w="1575707">
                  <a:extLst>
                    <a:ext uri="{9D8B030D-6E8A-4147-A177-3AD203B41FA5}">
                      <a16:colId xmlns="" xmlns:a16="http://schemas.microsoft.com/office/drawing/2014/main" val="2874560674"/>
                    </a:ext>
                  </a:extLst>
                </a:gridCol>
                <a:gridCol w="1575707">
                  <a:extLst>
                    <a:ext uri="{9D8B030D-6E8A-4147-A177-3AD203B41FA5}">
                      <a16:colId xmlns="" xmlns:a16="http://schemas.microsoft.com/office/drawing/2014/main" val="227992366"/>
                    </a:ext>
                  </a:extLst>
                </a:gridCol>
                <a:gridCol w="1575707">
                  <a:extLst>
                    <a:ext uri="{9D8B030D-6E8A-4147-A177-3AD203B41FA5}">
                      <a16:colId xmlns="" xmlns:a16="http://schemas.microsoft.com/office/drawing/2014/main" val="3596299172"/>
                    </a:ext>
                  </a:extLst>
                </a:gridCol>
              </a:tblGrid>
              <a:tr h="298722">
                <a:tc gridSpan="3">
                  <a:txBody>
                    <a:bodyPr/>
                    <a:lstStyle/>
                    <a:p>
                      <a:pPr algn="ctr"/>
                      <a:r>
                        <a:rPr lang="en-US" dirty="0"/>
                        <a:t>2008 Forecasts</a:t>
                      </a:r>
                    </a:p>
                  </a:txBody>
                  <a:tcPr/>
                </a:tc>
                <a:tc hMerge="1">
                  <a:txBody>
                    <a:bodyPr/>
                    <a:lstStyle/>
                    <a:p>
                      <a:endParaRPr lang="en-US" dirty="0"/>
                    </a:p>
                  </a:txBody>
                  <a:tcPr/>
                </a:tc>
                <a:tc hMerge="1">
                  <a:txBody>
                    <a:bodyPr/>
                    <a:lstStyle/>
                    <a:p>
                      <a:endParaRPr lang="en-US" dirty="0"/>
                    </a:p>
                  </a:txBody>
                  <a:tcPr/>
                </a:tc>
                <a:tc>
                  <a:txBody>
                    <a:bodyPr/>
                    <a:lstStyle/>
                    <a:p>
                      <a:pPr algn="ctr"/>
                      <a:r>
                        <a:rPr lang="en-US" dirty="0"/>
                        <a:t>Year</a:t>
                      </a:r>
                    </a:p>
                  </a:txBody>
                  <a:tcPr>
                    <a:solidFill>
                      <a:schemeClr val="tx1"/>
                    </a:solidFill>
                  </a:tcPr>
                </a:tc>
                <a:tc gridSpan="3">
                  <a:txBody>
                    <a:bodyPr/>
                    <a:lstStyle/>
                    <a:p>
                      <a:pPr algn="ctr"/>
                      <a:r>
                        <a:rPr lang="en-US" dirty="0"/>
                        <a:t>Current</a:t>
                      </a:r>
                      <a:r>
                        <a:rPr lang="en-US" baseline="0" dirty="0"/>
                        <a:t> Forecasts</a:t>
                      </a:r>
                      <a:endParaRPr lang="en-US" dirty="0"/>
                    </a:p>
                  </a:txBody>
                  <a:tcPr>
                    <a:solidFill>
                      <a:schemeClr val="accent2">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845301258"/>
                  </a:ext>
                </a:extLst>
              </a:tr>
              <a:tr h="370840">
                <a:tc>
                  <a:txBody>
                    <a:bodyPr/>
                    <a:lstStyle/>
                    <a:p>
                      <a:pPr algn="ctr"/>
                      <a:r>
                        <a:rPr lang="en-US" dirty="0"/>
                        <a:t>Population</a:t>
                      </a:r>
                    </a:p>
                  </a:txBody>
                  <a:tcPr/>
                </a:tc>
                <a:tc>
                  <a:txBody>
                    <a:bodyPr/>
                    <a:lstStyle/>
                    <a:p>
                      <a:pPr algn="ctr"/>
                      <a:r>
                        <a:rPr lang="en-US" dirty="0"/>
                        <a:t>Households</a:t>
                      </a:r>
                    </a:p>
                  </a:txBody>
                  <a:tcPr/>
                </a:tc>
                <a:tc>
                  <a:txBody>
                    <a:bodyPr/>
                    <a:lstStyle/>
                    <a:p>
                      <a:pPr algn="ctr"/>
                      <a:r>
                        <a:rPr lang="en-US" dirty="0"/>
                        <a:t>Jobs</a:t>
                      </a:r>
                    </a:p>
                  </a:txBody>
                  <a:tcPr/>
                </a:tc>
                <a:tc>
                  <a:txBody>
                    <a:bodyPr/>
                    <a:lstStyle/>
                    <a:p>
                      <a:pPr algn="ctr"/>
                      <a:endParaRPr lang="en-US" dirty="0"/>
                    </a:p>
                  </a:txBody>
                  <a:tcPr>
                    <a:solidFill>
                      <a:schemeClr val="bg1"/>
                    </a:solidFill>
                  </a:tcPr>
                </a:tc>
                <a:tc>
                  <a:txBody>
                    <a:bodyPr/>
                    <a:lstStyle/>
                    <a:p>
                      <a:pPr algn="ctr"/>
                      <a:r>
                        <a:rPr lang="en-US" dirty="0"/>
                        <a:t>Population</a:t>
                      </a:r>
                    </a:p>
                  </a:txBody>
                  <a:tcPr>
                    <a:solidFill>
                      <a:schemeClr val="accent3">
                        <a:lumMod val="40000"/>
                        <a:lumOff val="60000"/>
                      </a:schemeClr>
                    </a:solidFill>
                  </a:tcPr>
                </a:tc>
                <a:tc>
                  <a:txBody>
                    <a:bodyPr/>
                    <a:lstStyle/>
                    <a:p>
                      <a:pPr algn="ctr"/>
                      <a:r>
                        <a:rPr lang="en-US" dirty="0"/>
                        <a:t>Households</a:t>
                      </a:r>
                    </a:p>
                  </a:txBody>
                  <a:tcPr>
                    <a:solidFill>
                      <a:schemeClr val="accent3">
                        <a:lumMod val="40000"/>
                        <a:lumOff val="60000"/>
                      </a:schemeClr>
                    </a:solidFill>
                  </a:tcPr>
                </a:tc>
                <a:tc>
                  <a:txBody>
                    <a:bodyPr/>
                    <a:lstStyle/>
                    <a:p>
                      <a:pPr algn="ctr"/>
                      <a:r>
                        <a:rPr lang="en-US" dirty="0"/>
                        <a:t>Jobs</a:t>
                      </a:r>
                    </a:p>
                  </a:txBody>
                  <a:tcPr>
                    <a:solidFill>
                      <a:schemeClr val="accent3">
                        <a:lumMod val="40000"/>
                        <a:lumOff val="60000"/>
                      </a:schemeClr>
                    </a:solidFill>
                  </a:tcPr>
                </a:tc>
                <a:extLst>
                  <a:ext uri="{0D108BD9-81ED-4DB2-BD59-A6C34878D82A}">
                    <a16:rowId xmlns="" xmlns:a16="http://schemas.microsoft.com/office/drawing/2014/main" val="2345228907"/>
                  </a:ext>
                </a:extLst>
              </a:tr>
              <a:tr h="370840">
                <a:tc>
                  <a:txBody>
                    <a:bodyPr/>
                    <a:lstStyle/>
                    <a:p>
                      <a:pPr algn="ctr"/>
                      <a:r>
                        <a:rPr lang="en-US" dirty="0"/>
                        <a:t>37,700</a:t>
                      </a:r>
                    </a:p>
                  </a:txBody>
                  <a:tcPr/>
                </a:tc>
                <a:tc>
                  <a:txBody>
                    <a:bodyPr/>
                    <a:lstStyle/>
                    <a:p>
                      <a:pPr algn="ctr"/>
                      <a:r>
                        <a:rPr lang="en-US" dirty="0"/>
                        <a:t>16,500</a:t>
                      </a:r>
                    </a:p>
                  </a:txBody>
                  <a:tcPr/>
                </a:tc>
                <a:tc>
                  <a:txBody>
                    <a:bodyPr/>
                    <a:lstStyle/>
                    <a:p>
                      <a:pPr algn="ctr"/>
                      <a:r>
                        <a:rPr lang="en-US" dirty="0"/>
                        <a:t>17,100</a:t>
                      </a:r>
                    </a:p>
                  </a:txBody>
                  <a:tcPr/>
                </a:tc>
                <a:tc>
                  <a:txBody>
                    <a:bodyPr/>
                    <a:lstStyle/>
                    <a:p>
                      <a:pPr algn="ctr"/>
                      <a:r>
                        <a:rPr lang="en-US" dirty="0"/>
                        <a:t>2010</a:t>
                      </a:r>
                    </a:p>
                  </a:txBody>
                  <a:tcPr>
                    <a:solidFill>
                      <a:schemeClr val="bg1"/>
                    </a:solidFill>
                  </a:tcPr>
                </a:tc>
                <a:tc>
                  <a:txBody>
                    <a:bodyPr/>
                    <a:lstStyle/>
                    <a:p>
                      <a:pPr algn="ctr"/>
                      <a:r>
                        <a:rPr lang="en-US" dirty="0"/>
                        <a:t>35,228</a:t>
                      </a:r>
                    </a:p>
                  </a:txBody>
                  <a:tcPr/>
                </a:tc>
                <a:tc>
                  <a:txBody>
                    <a:bodyPr/>
                    <a:lstStyle/>
                    <a:p>
                      <a:pPr algn="ctr"/>
                      <a:r>
                        <a:rPr lang="en-US" dirty="0"/>
                        <a:t>14,818</a:t>
                      </a:r>
                    </a:p>
                  </a:txBody>
                  <a:tcPr/>
                </a:tc>
                <a:tc>
                  <a:txBody>
                    <a:bodyPr/>
                    <a:lstStyle/>
                    <a:p>
                      <a:pPr algn="ctr"/>
                      <a:r>
                        <a:rPr lang="en-US" dirty="0"/>
                        <a:t>15,604</a:t>
                      </a:r>
                    </a:p>
                  </a:txBody>
                  <a:tcPr/>
                </a:tc>
                <a:extLst>
                  <a:ext uri="{0D108BD9-81ED-4DB2-BD59-A6C34878D82A}">
                    <a16:rowId xmlns="" xmlns:a16="http://schemas.microsoft.com/office/drawing/2014/main" val="3073024526"/>
                  </a:ext>
                </a:extLst>
              </a:tr>
              <a:tr h="370840">
                <a:tc>
                  <a:txBody>
                    <a:bodyPr/>
                    <a:lstStyle/>
                    <a:p>
                      <a:pPr algn="ctr"/>
                      <a:r>
                        <a:rPr lang="en-US" dirty="0"/>
                        <a:t>41,300</a:t>
                      </a:r>
                    </a:p>
                  </a:txBody>
                  <a:tcPr/>
                </a:tc>
                <a:tc>
                  <a:txBody>
                    <a:bodyPr/>
                    <a:lstStyle/>
                    <a:p>
                      <a:pPr algn="ctr"/>
                      <a:r>
                        <a:rPr lang="en-US" dirty="0"/>
                        <a:t>18,000</a:t>
                      </a:r>
                    </a:p>
                  </a:txBody>
                  <a:tcPr/>
                </a:tc>
                <a:tc>
                  <a:txBody>
                    <a:bodyPr/>
                    <a:lstStyle/>
                    <a:p>
                      <a:pPr algn="ctr"/>
                      <a:r>
                        <a:rPr lang="en-US" dirty="0"/>
                        <a:t>17,600</a:t>
                      </a:r>
                    </a:p>
                  </a:txBody>
                  <a:tcPr/>
                </a:tc>
                <a:tc>
                  <a:txBody>
                    <a:bodyPr/>
                    <a:lstStyle/>
                    <a:p>
                      <a:pPr algn="ctr"/>
                      <a:r>
                        <a:rPr lang="en-US" dirty="0"/>
                        <a:t>2020</a:t>
                      </a:r>
                    </a:p>
                  </a:txBody>
                  <a:tcPr>
                    <a:solidFill>
                      <a:schemeClr val="bg1"/>
                    </a:solidFill>
                  </a:tcPr>
                </a:tc>
                <a:tc>
                  <a:txBody>
                    <a:bodyPr/>
                    <a:lstStyle/>
                    <a:p>
                      <a:pPr algn="ctr"/>
                      <a:r>
                        <a:rPr lang="en-US" dirty="0" smtClean="0"/>
                        <a:t>37,100</a:t>
                      </a:r>
                      <a:endParaRPr lang="en-US" dirty="0"/>
                    </a:p>
                  </a:txBody>
                  <a:tcPr>
                    <a:solidFill>
                      <a:schemeClr val="accent3">
                        <a:lumMod val="20000"/>
                        <a:lumOff val="80000"/>
                      </a:schemeClr>
                    </a:solidFill>
                  </a:tcPr>
                </a:tc>
                <a:tc>
                  <a:txBody>
                    <a:bodyPr/>
                    <a:lstStyle/>
                    <a:p>
                      <a:pPr algn="ctr"/>
                      <a:r>
                        <a:rPr lang="en-US" dirty="0" smtClean="0"/>
                        <a:t>15,900</a:t>
                      </a:r>
                      <a:endParaRPr lang="en-US" dirty="0"/>
                    </a:p>
                  </a:txBody>
                  <a:tcPr>
                    <a:solidFill>
                      <a:schemeClr val="accent3">
                        <a:lumMod val="20000"/>
                        <a:lumOff val="80000"/>
                      </a:schemeClr>
                    </a:solidFill>
                  </a:tcPr>
                </a:tc>
                <a:tc>
                  <a:txBody>
                    <a:bodyPr/>
                    <a:lstStyle/>
                    <a:p>
                      <a:pPr algn="ctr"/>
                      <a:r>
                        <a:rPr lang="en-US" dirty="0"/>
                        <a:t>16,600</a:t>
                      </a:r>
                    </a:p>
                  </a:txBody>
                  <a:tcPr>
                    <a:solidFill>
                      <a:schemeClr val="accent3">
                        <a:lumMod val="20000"/>
                        <a:lumOff val="80000"/>
                      </a:schemeClr>
                    </a:solidFill>
                  </a:tcPr>
                </a:tc>
                <a:extLst>
                  <a:ext uri="{0D108BD9-81ED-4DB2-BD59-A6C34878D82A}">
                    <a16:rowId xmlns="" xmlns:a16="http://schemas.microsoft.com/office/drawing/2014/main" val="924516142"/>
                  </a:ext>
                </a:extLst>
              </a:tr>
              <a:tr h="399507">
                <a:tc>
                  <a:txBody>
                    <a:bodyPr/>
                    <a:lstStyle/>
                    <a:p>
                      <a:pPr algn="ctr"/>
                      <a:r>
                        <a:rPr lang="en-US" dirty="0"/>
                        <a:t>45,000</a:t>
                      </a:r>
                    </a:p>
                  </a:txBody>
                  <a:tcPr/>
                </a:tc>
                <a:tc>
                  <a:txBody>
                    <a:bodyPr/>
                    <a:lstStyle/>
                    <a:p>
                      <a:pPr algn="ctr"/>
                      <a:r>
                        <a:rPr lang="en-US" dirty="0"/>
                        <a:t>19,500</a:t>
                      </a:r>
                    </a:p>
                  </a:txBody>
                  <a:tcPr/>
                </a:tc>
                <a:tc>
                  <a:txBody>
                    <a:bodyPr/>
                    <a:lstStyle/>
                    <a:p>
                      <a:pPr algn="ctr"/>
                      <a:r>
                        <a:rPr lang="en-US" dirty="0"/>
                        <a:t>18,100</a:t>
                      </a:r>
                    </a:p>
                  </a:txBody>
                  <a:tcPr/>
                </a:tc>
                <a:tc>
                  <a:txBody>
                    <a:bodyPr/>
                    <a:lstStyle/>
                    <a:p>
                      <a:pPr algn="ctr"/>
                      <a:r>
                        <a:rPr lang="en-US" dirty="0"/>
                        <a:t>2030</a:t>
                      </a:r>
                    </a:p>
                  </a:txBody>
                  <a:tcPr>
                    <a:solidFill>
                      <a:schemeClr val="bg1"/>
                    </a:solidFill>
                  </a:tcPr>
                </a:tc>
                <a:tc>
                  <a:txBody>
                    <a:bodyPr/>
                    <a:lstStyle/>
                    <a:p>
                      <a:pPr algn="ctr"/>
                      <a:r>
                        <a:rPr lang="en-US" dirty="0" smtClean="0"/>
                        <a:t>37,300</a:t>
                      </a:r>
                      <a:endParaRPr lang="en-US" dirty="0"/>
                    </a:p>
                  </a:txBody>
                  <a:tcPr/>
                </a:tc>
                <a:tc>
                  <a:txBody>
                    <a:bodyPr/>
                    <a:lstStyle/>
                    <a:p>
                      <a:pPr algn="ctr"/>
                      <a:r>
                        <a:rPr lang="en-US" dirty="0" smtClean="0"/>
                        <a:t>16,300</a:t>
                      </a:r>
                      <a:endParaRPr lang="en-US" dirty="0"/>
                    </a:p>
                  </a:txBody>
                  <a:tcPr/>
                </a:tc>
                <a:tc>
                  <a:txBody>
                    <a:bodyPr/>
                    <a:lstStyle/>
                    <a:p>
                      <a:pPr algn="ctr"/>
                      <a:r>
                        <a:rPr lang="en-US" dirty="0"/>
                        <a:t>17,100</a:t>
                      </a:r>
                    </a:p>
                  </a:txBody>
                  <a:tcPr/>
                </a:tc>
                <a:extLst>
                  <a:ext uri="{0D108BD9-81ED-4DB2-BD59-A6C34878D82A}">
                    <a16:rowId xmlns="" xmlns:a16="http://schemas.microsoft.com/office/drawing/2014/main" val="945496996"/>
                  </a:ext>
                </a:extLst>
              </a:tr>
              <a:tr h="224609">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2040</a:t>
                      </a:r>
                    </a:p>
                  </a:txBody>
                  <a:tcPr>
                    <a:solidFill>
                      <a:schemeClr val="bg1"/>
                    </a:solidFill>
                  </a:tcPr>
                </a:tc>
                <a:tc>
                  <a:txBody>
                    <a:bodyPr/>
                    <a:lstStyle/>
                    <a:p>
                      <a:pPr algn="ctr"/>
                      <a:r>
                        <a:rPr lang="en-US" dirty="0" smtClean="0"/>
                        <a:t>37,700</a:t>
                      </a:r>
                      <a:endParaRPr lang="en-US" dirty="0"/>
                    </a:p>
                  </a:txBody>
                  <a:tcPr>
                    <a:solidFill>
                      <a:schemeClr val="accent2">
                        <a:lumMod val="20000"/>
                        <a:lumOff val="80000"/>
                      </a:schemeClr>
                    </a:solidFill>
                  </a:tcPr>
                </a:tc>
                <a:tc>
                  <a:txBody>
                    <a:bodyPr/>
                    <a:lstStyle/>
                    <a:p>
                      <a:pPr algn="ctr"/>
                      <a:r>
                        <a:rPr lang="en-US" dirty="0" smtClean="0"/>
                        <a:t>16,700</a:t>
                      </a:r>
                      <a:endParaRPr lang="en-US" dirty="0"/>
                    </a:p>
                  </a:txBody>
                  <a:tcPr>
                    <a:solidFill>
                      <a:schemeClr val="accent2">
                        <a:lumMod val="20000"/>
                        <a:lumOff val="80000"/>
                      </a:schemeClr>
                    </a:solidFill>
                  </a:tcPr>
                </a:tc>
                <a:tc>
                  <a:txBody>
                    <a:bodyPr/>
                    <a:lstStyle/>
                    <a:p>
                      <a:pPr algn="ctr"/>
                      <a:r>
                        <a:rPr lang="en-US" dirty="0"/>
                        <a:t>17,500</a:t>
                      </a:r>
                    </a:p>
                  </a:txBody>
                  <a:tcPr>
                    <a:solidFill>
                      <a:schemeClr val="accent2">
                        <a:lumMod val="20000"/>
                        <a:lumOff val="80000"/>
                      </a:schemeClr>
                    </a:solidFill>
                  </a:tcPr>
                </a:tc>
                <a:extLst>
                  <a:ext uri="{0D108BD9-81ED-4DB2-BD59-A6C34878D82A}">
                    <a16:rowId xmlns="" xmlns:a16="http://schemas.microsoft.com/office/drawing/2014/main" val="1324139418"/>
                  </a:ext>
                </a:extLst>
              </a:tr>
            </a:tbl>
          </a:graphicData>
        </a:graphic>
      </p:graphicFrame>
      <p:sp>
        <p:nvSpPr>
          <p:cNvPr id="12" name="Title 1"/>
          <p:cNvSpPr>
            <a:spLocks noGrp="1"/>
          </p:cNvSpPr>
          <p:nvPr>
            <p:ph type="title"/>
          </p:nvPr>
        </p:nvSpPr>
        <p:spPr/>
        <p:txBody>
          <a:bodyPr/>
          <a:lstStyle/>
          <a:p>
            <a:r>
              <a:rPr lang="en-US" dirty="0"/>
              <a:t>Plan Element Requirements</a:t>
            </a:r>
          </a:p>
        </p:txBody>
      </p:sp>
    </p:spTree>
    <p:extLst>
      <p:ext uri="{BB962C8B-B14F-4D97-AF65-F5344CB8AC3E}">
        <p14:creationId xmlns:p14="http://schemas.microsoft.com/office/powerpoint/2010/main" val="283564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Plan Chapters </a:t>
            </a:r>
            <a:endParaRPr lang="en-US" dirty="0"/>
          </a:p>
        </p:txBody>
      </p:sp>
      <p:sp>
        <p:nvSpPr>
          <p:cNvPr id="10" name="Content Placeholder 2"/>
          <p:cNvSpPr>
            <a:spLocks noGrp="1"/>
          </p:cNvSpPr>
          <p:nvPr>
            <p:ph idx="1"/>
          </p:nvPr>
        </p:nvSpPr>
        <p:spPr>
          <a:xfrm>
            <a:off x="4572000" y="2315505"/>
            <a:ext cx="7267408" cy="3915504"/>
          </a:xfrm>
        </p:spPr>
        <p:txBody>
          <a:bodyPr>
            <a:normAutofit fontScale="77500" lnSpcReduction="20000"/>
          </a:bodyPr>
          <a:lstStyle/>
          <a:p>
            <a:r>
              <a:rPr lang="en-US" sz="2400" dirty="0" smtClean="0"/>
              <a:t>Chapter 1: Introduction</a:t>
            </a:r>
          </a:p>
          <a:p>
            <a:r>
              <a:rPr lang="en-US" sz="2900" b="1" dirty="0" smtClean="0"/>
              <a:t>Chapter 2: Community Direction</a:t>
            </a:r>
          </a:p>
          <a:p>
            <a:r>
              <a:rPr lang="en-US" sz="2400" dirty="0" smtClean="0"/>
              <a:t>Chapter 3: Demographics, Social &amp; Economic Trends</a:t>
            </a:r>
          </a:p>
          <a:p>
            <a:r>
              <a:rPr lang="en-US" sz="2900" b="1" dirty="0" smtClean="0"/>
              <a:t>Chapter 4: Goals &amp; Policies</a:t>
            </a:r>
          </a:p>
          <a:p>
            <a:r>
              <a:rPr lang="en-US" sz="2900" b="1" dirty="0" smtClean="0"/>
              <a:t>Chapter 5: Land Use</a:t>
            </a:r>
          </a:p>
          <a:p>
            <a:r>
              <a:rPr lang="en-US" sz="2900" b="1" dirty="0" smtClean="0"/>
              <a:t>Chapter 6: Housing</a:t>
            </a:r>
          </a:p>
          <a:p>
            <a:r>
              <a:rPr lang="en-US" sz="2900" b="1" dirty="0" smtClean="0"/>
              <a:t>Chapter 7: Transportation</a:t>
            </a:r>
          </a:p>
          <a:p>
            <a:r>
              <a:rPr lang="en-US" sz="2900" b="1" dirty="0" smtClean="0"/>
              <a:t>Chapter 8: Parks</a:t>
            </a:r>
          </a:p>
          <a:p>
            <a:r>
              <a:rPr lang="en-US" sz="2400" dirty="0" smtClean="0"/>
              <a:t>Chapter 9: Utilities &amp; Water</a:t>
            </a:r>
          </a:p>
          <a:p>
            <a:r>
              <a:rPr lang="en-US" sz="2400" dirty="0" smtClean="0"/>
              <a:t>Chapter 10: Implementation</a:t>
            </a:r>
          </a:p>
        </p:txBody>
      </p:sp>
      <p:sp>
        <p:nvSpPr>
          <p:cNvPr id="6" name="Rectangle 5"/>
          <p:cNvSpPr/>
          <p:nvPr/>
        </p:nvSpPr>
        <p:spPr>
          <a:xfrm>
            <a:off x="853495" y="3026705"/>
            <a:ext cx="2839625" cy="1754326"/>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Tonight's </a:t>
            </a:r>
          </a:p>
          <a:p>
            <a:pPr algn="ctr"/>
            <a:r>
              <a:rPr lang="en-US" sz="5400" b="0" cap="none" spc="0" dirty="0" smtClean="0">
                <a:ln w="0"/>
                <a:solidFill>
                  <a:schemeClr val="accent1"/>
                </a:solidFill>
                <a:effectLst>
                  <a:outerShdw blurRad="38100" dist="25400" dir="5400000" algn="ctr" rotWithShape="0">
                    <a:srgbClr val="6E747A">
                      <a:alpha val="43000"/>
                    </a:srgbClr>
                  </a:outerShdw>
                </a:effectLst>
              </a:rPr>
              <a:t>Focus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6206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 Community Directions</a:t>
            </a:r>
            <a:endParaRPr lang="en-US" dirty="0"/>
          </a:p>
        </p:txBody>
      </p:sp>
      <p:sp>
        <p:nvSpPr>
          <p:cNvPr id="10" name="Content Placeholder 2"/>
          <p:cNvSpPr>
            <a:spLocks noGrp="1"/>
          </p:cNvSpPr>
          <p:nvPr>
            <p:ph idx="1"/>
          </p:nvPr>
        </p:nvSpPr>
        <p:spPr>
          <a:xfrm>
            <a:off x="581192" y="2591703"/>
            <a:ext cx="5362408" cy="3678304"/>
          </a:xfrm>
        </p:spPr>
        <p:txBody>
          <a:bodyPr>
            <a:normAutofit lnSpcReduction="10000"/>
          </a:bodyPr>
          <a:lstStyle/>
          <a:p>
            <a:pPr marL="0" indent="0">
              <a:buNone/>
            </a:pPr>
            <a:r>
              <a:rPr lang="en-US" sz="2400" b="1" u="sng" dirty="0" smtClean="0"/>
              <a:t>Key Changes:</a:t>
            </a:r>
          </a:p>
          <a:p>
            <a:r>
              <a:rPr lang="en-US" sz="2400" dirty="0" smtClean="0"/>
              <a:t>Recognizes Public Input (Key Themes)</a:t>
            </a:r>
          </a:p>
          <a:p>
            <a:pPr lvl="1"/>
            <a:r>
              <a:rPr lang="en-US" sz="2000" dirty="0" smtClean="0"/>
              <a:t>Urban vs. Suburban</a:t>
            </a:r>
          </a:p>
          <a:p>
            <a:pPr lvl="1"/>
            <a:r>
              <a:rPr lang="en-US" sz="2000" dirty="0" smtClean="0"/>
              <a:t>Higher Density vs. Lower Density</a:t>
            </a:r>
          </a:p>
          <a:p>
            <a:pPr lvl="1"/>
            <a:r>
              <a:rPr lang="en-US" sz="2000" dirty="0" smtClean="0"/>
              <a:t>Affordably Housing Need vs. Too Much Affordable Housing</a:t>
            </a:r>
          </a:p>
          <a:p>
            <a:pPr lvl="1"/>
            <a:r>
              <a:rPr lang="en-US" sz="2000" dirty="0" smtClean="0"/>
              <a:t>Redevelopment</a:t>
            </a:r>
          </a:p>
          <a:p>
            <a:pPr lvl="1"/>
            <a:r>
              <a:rPr lang="en-US" sz="2000" dirty="0" smtClean="0"/>
              <a:t>Valued Characteristics</a:t>
            </a:r>
          </a:p>
          <a:p>
            <a:pPr lvl="1"/>
            <a:r>
              <a:rPr lang="en-US" sz="2000" dirty="0" smtClean="0"/>
              <a:t>Valued Amenities</a:t>
            </a:r>
          </a:p>
        </p:txBody>
      </p:sp>
      <p:pic>
        <p:nvPicPr>
          <p:cNvPr id="7" name="Picture 6"/>
          <p:cNvPicPr>
            <a:picLocks noChangeAspect="1"/>
          </p:cNvPicPr>
          <p:nvPr/>
        </p:nvPicPr>
        <p:blipFill>
          <a:blip r:embed="rId3"/>
          <a:stretch>
            <a:fillRect/>
          </a:stretch>
        </p:blipFill>
        <p:spPr>
          <a:xfrm>
            <a:off x="6706794" y="1956254"/>
            <a:ext cx="4713514" cy="4713514"/>
          </a:xfrm>
          <a:prstGeom prst="rect">
            <a:avLst/>
          </a:prstGeom>
        </p:spPr>
      </p:pic>
    </p:spTree>
    <p:extLst>
      <p:ext uri="{BB962C8B-B14F-4D97-AF65-F5344CB8AC3E}">
        <p14:creationId xmlns:p14="http://schemas.microsoft.com/office/powerpoint/2010/main" val="123065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2: Community Directions</a:t>
            </a:r>
            <a:endParaRPr lang="en-US" dirty="0"/>
          </a:p>
        </p:txBody>
      </p:sp>
      <p:pic>
        <p:nvPicPr>
          <p:cNvPr id="5" name="Picture 4"/>
          <p:cNvPicPr>
            <a:picLocks noChangeAspect="1"/>
          </p:cNvPicPr>
          <p:nvPr/>
        </p:nvPicPr>
        <p:blipFill>
          <a:blip r:embed="rId3"/>
          <a:stretch>
            <a:fillRect/>
          </a:stretch>
        </p:blipFill>
        <p:spPr>
          <a:xfrm>
            <a:off x="3435183" y="1867654"/>
            <a:ext cx="8353425" cy="4943475"/>
          </a:xfrm>
          <a:prstGeom prst="rect">
            <a:avLst/>
          </a:prstGeom>
        </p:spPr>
      </p:pic>
      <p:sp>
        <p:nvSpPr>
          <p:cNvPr id="9" name="Content Placeholder 2"/>
          <p:cNvSpPr>
            <a:spLocks noGrp="1"/>
          </p:cNvSpPr>
          <p:nvPr>
            <p:ph idx="1"/>
          </p:nvPr>
        </p:nvSpPr>
        <p:spPr>
          <a:xfrm>
            <a:off x="492292" y="2134503"/>
            <a:ext cx="2517608" cy="3678304"/>
          </a:xfrm>
        </p:spPr>
        <p:txBody>
          <a:bodyPr>
            <a:normAutofit/>
          </a:bodyPr>
          <a:lstStyle/>
          <a:p>
            <a:pPr marL="0" indent="0">
              <a:buNone/>
            </a:pPr>
            <a:r>
              <a:rPr lang="en-US" sz="2400" b="1" u="sng" dirty="0" smtClean="0"/>
              <a:t>Key Changes:</a:t>
            </a:r>
          </a:p>
          <a:p>
            <a:r>
              <a:rPr lang="en-US" sz="2400" dirty="0" smtClean="0"/>
              <a:t>Provides guidance for 66</a:t>
            </a:r>
            <a:r>
              <a:rPr lang="en-US" sz="2400" baseline="30000" dirty="0" smtClean="0"/>
              <a:t>th</a:t>
            </a:r>
            <a:r>
              <a:rPr lang="en-US" sz="2400" dirty="0" smtClean="0"/>
              <a:t> Street and Nicollet Avenue</a:t>
            </a:r>
            <a:endParaRPr lang="en-US" sz="2000" dirty="0" smtClean="0"/>
          </a:p>
        </p:txBody>
      </p:sp>
    </p:spTree>
    <p:extLst>
      <p:ext uri="{BB962C8B-B14F-4D97-AF65-F5344CB8AC3E}">
        <p14:creationId xmlns:p14="http://schemas.microsoft.com/office/powerpoint/2010/main" val="421577701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6D17D7C-7ABF-4048-85A7-D59072F345D8}">
  <ds:schemaRefs>
    <ds:schemaRef ds:uri="ESRI.ArcGIS.Mapping.OfficeIntegration.PowerPointInfo"/>
  </ds:schemaRefs>
</ds:datastoreItem>
</file>

<file path=customXml/itemProps10.xml><?xml version="1.0" encoding="utf-8"?>
<ds:datastoreItem xmlns:ds="http://schemas.openxmlformats.org/officeDocument/2006/customXml" ds:itemID="{9C6758C2-D276-4A1B-8529-FCA3093506AD}">
  <ds:schemaRefs>
    <ds:schemaRef ds:uri="ESRI.ArcGIS.Mapping.OfficeIntegration.PowerPointInfo"/>
  </ds:schemaRefs>
</ds:datastoreItem>
</file>

<file path=customXml/itemProps11.xml><?xml version="1.0" encoding="utf-8"?>
<ds:datastoreItem xmlns:ds="http://schemas.openxmlformats.org/officeDocument/2006/customXml" ds:itemID="{4BF7A329-9629-4642-BB27-B4A9CB3890E1}">
  <ds:schemaRefs>
    <ds:schemaRef ds:uri="ESRI.ArcGIS.Mapping.OfficeIntegration.PowerPointInfo"/>
  </ds:schemaRefs>
</ds:datastoreItem>
</file>

<file path=customXml/itemProps2.xml><?xml version="1.0" encoding="utf-8"?>
<ds:datastoreItem xmlns:ds="http://schemas.openxmlformats.org/officeDocument/2006/customXml" ds:itemID="{E59A2D4B-5FB0-4A65-971F-3D6388BB8A28}">
  <ds:schemaRefs>
    <ds:schemaRef ds:uri="ESRI.ArcGIS.Mapping.OfficeIntegration.PowerPointInfo"/>
  </ds:schemaRefs>
</ds:datastoreItem>
</file>

<file path=customXml/itemProps3.xml><?xml version="1.0" encoding="utf-8"?>
<ds:datastoreItem xmlns:ds="http://schemas.openxmlformats.org/officeDocument/2006/customXml" ds:itemID="{4358A12C-D8C1-4512-9C8E-5E54130C0487}">
  <ds:schemaRefs>
    <ds:schemaRef ds:uri="ESRI.ArcGIS.Mapping.OfficeIntegration.PowerPointInfo"/>
  </ds:schemaRefs>
</ds:datastoreItem>
</file>

<file path=customXml/itemProps4.xml><?xml version="1.0" encoding="utf-8"?>
<ds:datastoreItem xmlns:ds="http://schemas.openxmlformats.org/officeDocument/2006/customXml" ds:itemID="{1D36969A-694B-4E13-B2EA-CEA7F2F212E7}">
  <ds:schemaRefs>
    <ds:schemaRef ds:uri="ESRI.ArcGIS.Mapping.OfficeIntegration.PowerPointInfo"/>
  </ds:schemaRefs>
</ds:datastoreItem>
</file>

<file path=customXml/itemProps5.xml><?xml version="1.0" encoding="utf-8"?>
<ds:datastoreItem xmlns:ds="http://schemas.openxmlformats.org/officeDocument/2006/customXml" ds:itemID="{A2967FF8-0EB9-4AE4-987D-C62E70829EB3}">
  <ds:schemaRefs>
    <ds:schemaRef ds:uri="ESRI.ArcGIS.Mapping.OfficeIntegration.PowerPointInfo"/>
  </ds:schemaRefs>
</ds:datastoreItem>
</file>

<file path=customXml/itemProps6.xml><?xml version="1.0" encoding="utf-8"?>
<ds:datastoreItem xmlns:ds="http://schemas.openxmlformats.org/officeDocument/2006/customXml" ds:itemID="{9CC8FE80-C19F-4411-A643-149F6D3A0E7B}">
  <ds:schemaRefs>
    <ds:schemaRef ds:uri="ESRI.ArcGIS.Mapping.OfficeIntegration.PowerPointInfo"/>
  </ds:schemaRefs>
</ds:datastoreItem>
</file>

<file path=customXml/itemProps7.xml><?xml version="1.0" encoding="utf-8"?>
<ds:datastoreItem xmlns:ds="http://schemas.openxmlformats.org/officeDocument/2006/customXml" ds:itemID="{D1712962-840E-4D7A-A54A-D60445BA6787}">
  <ds:schemaRefs>
    <ds:schemaRef ds:uri="ESRI.ArcGIS.Mapping.OfficeIntegration.PowerPointInfo"/>
  </ds:schemaRefs>
</ds:datastoreItem>
</file>

<file path=customXml/itemProps8.xml><?xml version="1.0" encoding="utf-8"?>
<ds:datastoreItem xmlns:ds="http://schemas.openxmlformats.org/officeDocument/2006/customXml" ds:itemID="{C5DF6CB6-2631-4F64-B39A-351D8F5D2028}">
  <ds:schemaRefs>
    <ds:schemaRef ds:uri="ESRI.ArcGIS.Mapping.OfficeIntegration.PowerPointInfo"/>
  </ds:schemaRefs>
</ds:datastoreItem>
</file>

<file path=customXml/itemProps9.xml><?xml version="1.0" encoding="utf-8"?>
<ds:datastoreItem xmlns:ds="http://schemas.openxmlformats.org/officeDocument/2006/customXml" ds:itemID="{12D284CC-41EB-4887-9C99-AF01E93434F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1128</TotalTime>
  <Words>1083</Words>
  <Application>Microsoft Office PowerPoint</Application>
  <PresentationFormat>Custom</PresentationFormat>
  <Paragraphs>363</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Dividend</vt:lpstr>
      <vt:lpstr>City of Richfield Comprehensive Plan Update</vt:lpstr>
      <vt:lpstr>Welcome</vt:lpstr>
      <vt:lpstr>Comprehensive planning 101</vt:lpstr>
      <vt:lpstr>Comprehensive planning 101</vt:lpstr>
      <vt:lpstr>Plan Element Requirements</vt:lpstr>
      <vt:lpstr>Plan Element Requirements</vt:lpstr>
      <vt:lpstr>Comprehensive Plan Chapters </vt:lpstr>
      <vt:lpstr>Chapter 2: Community Directions</vt:lpstr>
      <vt:lpstr>Chapter 2: Community Directions</vt:lpstr>
      <vt:lpstr>Chapter 4: Goals and Policies</vt:lpstr>
      <vt:lpstr>Chapter 5: Land Use Chapter 6: Housing</vt:lpstr>
      <vt:lpstr>Chapter 5: Land Use</vt:lpstr>
      <vt:lpstr>Chapter 5: Land Use</vt:lpstr>
      <vt:lpstr>Chapter 5: Land Use</vt:lpstr>
      <vt:lpstr>Chapter 6: Housing</vt:lpstr>
      <vt:lpstr>Chapter 7: Transportation</vt:lpstr>
      <vt:lpstr>PowerPoint Presentation</vt:lpstr>
      <vt:lpstr>Chapter 8: Parks</vt:lpstr>
      <vt:lpstr>Next Steps</vt:lpstr>
      <vt:lpstr>Thank You</vt:lpstr>
      <vt:lpstr>Questions &amp;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Richfield Comprehensive Plan Update</dc:title>
  <dc:creator>Lance Bernard</dc:creator>
  <cp:lastModifiedBy>Melissa Poehlman</cp:lastModifiedBy>
  <cp:revision>44</cp:revision>
  <dcterms:created xsi:type="dcterms:W3CDTF">2017-04-06T12:35:08Z</dcterms:created>
  <dcterms:modified xsi:type="dcterms:W3CDTF">2018-02-07T19:46:16Z</dcterms:modified>
</cp:coreProperties>
</file>